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66" r:id="rId4"/>
    <p:sldId id="259" r:id="rId5"/>
    <p:sldId id="262" r:id="rId6"/>
    <p:sldId id="263" r:id="rId7"/>
    <p:sldId id="268" r:id="rId8"/>
    <p:sldId id="269" r:id="rId9"/>
    <p:sldId id="265" r:id="rId10"/>
    <p:sldId id="277" r:id="rId11"/>
    <p:sldId id="270" r:id="rId12"/>
    <p:sldId id="274" r:id="rId13"/>
    <p:sldId id="275" r:id="rId14"/>
    <p:sldId id="271" r:id="rId15"/>
    <p:sldId id="272" r:id="rId16"/>
    <p:sldId id="278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2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16CC-F4C1-413F-8313-2D053EC220DF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7B699-DD0F-4F94-9071-753BA92D10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472AF-241C-4D3E-BC86-7A170A3B5F49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30F55-BB0E-4380-B243-457355890C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72578-243D-4EFB-8F15-A747F26F78EF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0297F-AA18-49EF-A57E-2A441568AC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65DD3-5C89-407B-A11B-F4A8D206615F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E3EC0-AD9C-4B4D-88BB-39D9EF530D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DEEB6-8BA8-44F0-9067-97260E15DBBE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95E5B-1145-4491-A5A6-06F585C4F2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A014B-C1A1-48B1-A400-EE6A4EE97962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34A69-EFF7-455E-A334-CBC47CFEA2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08FA6-CFDC-4F1F-90D8-BB29A29832A6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8BEE0-020D-47AA-8A00-89A4E1F4BE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5A578-8D67-452C-9CAC-91F203918463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9743F-63A4-4939-932B-1189C925A4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E8506-B949-403C-8A15-42D4C110A7D4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55645-4AB0-4E31-B8F5-12B9786DD4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87D91-305E-4693-86A0-7F9DBD38FBCE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75FFC-068C-45D4-9EB0-CF130752AA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1FE59-159D-4626-A8F3-03D1AA4F04FB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2526F-D005-4F6C-B6F7-2F1212DCEB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123DE8-05C4-4CAF-9D95-90C14BF192AA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7B99E3-2956-40DC-A8E3-9EC1C25BE4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1" r:id="rId2"/>
    <p:sldLayoutId id="2147483720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21" r:id="rId9"/>
    <p:sldLayoutId id="2147483717" r:id="rId10"/>
    <p:sldLayoutId id="214748371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" Target="slide4.xml"/><Relationship Id="rId7" Type="http://schemas.openxmlformats.org/officeDocument/2006/relationships/slide" Target="slide6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slide" Target="slide5.xml"/><Relationship Id="rId4" Type="http://schemas.openxmlformats.org/officeDocument/2006/relationships/image" Target="../media/image36.jpeg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5400" i="1" dirty="0" smtClean="0"/>
              <a:t>ENGLISH-SPEAKING COUNTRIES</a:t>
            </a:r>
            <a:endParaRPr lang="ru-RU" sz="5400" i="1" dirty="0"/>
          </a:p>
        </p:txBody>
      </p:sp>
      <p:sp>
        <p:nvSpPr>
          <p:cNvPr id="51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429000"/>
            <a:ext cx="7854950" cy="1552575"/>
          </a:xfrm>
        </p:spPr>
        <p:txBody>
          <a:bodyPr/>
          <a:lstStyle/>
          <a:p>
            <a:pPr marR="0"/>
            <a:endParaRPr lang="ru-RU" smtClean="0"/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813"/>
            <a:ext cx="914400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 bwMode="auto">
          <a:xfrm>
            <a:off x="3786182" y="6429375"/>
            <a:ext cx="2214562" cy="4286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en-US" sz="2000" b="1" smtClean="0">
                <a:solidFill>
                  <a:schemeClr val="bg1"/>
                </a:solidFill>
                <a:latin typeface="Times New Roman" pitchFamily="18" charset="0"/>
              </a:rPr>
              <a:t>pptcloud.ru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pPr algn="ctr"/>
            <a:r>
              <a:rPr lang="en-US" smtClean="0"/>
              <a:t>Welcome to Great Britain</a:t>
            </a:r>
            <a:endParaRPr lang="ru-RU" smtClean="0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5072063" y="1285875"/>
            <a:ext cx="4071937" cy="21431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en-US" sz="2000" i="1" smtClean="0"/>
              <a:t>London is the capital of </a:t>
            </a:r>
          </a:p>
          <a:p>
            <a:pPr>
              <a:buFont typeface="Wingdings 2" pitchFamily="18" charset="2"/>
              <a:buNone/>
            </a:pPr>
            <a:r>
              <a:rPr lang="en-US" sz="2000" i="1" smtClean="0"/>
              <a:t>Great Britain. </a:t>
            </a:r>
          </a:p>
          <a:p>
            <a:pPr>
              <a:buFont typeface="Wingdings 2" pitchFamily="18" charset="2"/>
              <a:buNone/>
            </a:pPr>
            <a:r>
              <a:rPr lang="en-US" sz="2000" i="1" smtClean="0"/>
              <a:t>It</a:t>
            </a:r>
            <a:r>
              <a:rPr lang="ru-RU" sz="2000" i="1" smtClean="0"/>
              <a:t> </a:t>
            </a:r>
            <a:r>
              <a:rPr lang="en-US" sz="2000" i="1" smtClean="0"/>
              <a:t>stands on the river Thames. </a:t>
            </a:r>
          </a:p>
          <a:p>
            <a:pPr>
              <a:buFont typeface="Wingdings 2" pitchFamily="18" charset="2"/>
              <a:buNone/>
            </a:pPr>
            <a:r>
              <a:rPr lang="en-US" sz="2000" i="1" smtClean="0"/>
              <a:t>It is very old city .  </a:t>
            </a:r>
          </a:p>
          <a:p>
            <a:pPr>
              <a:buFont typeface="Wingdings 2" pitchFamily="18" charset="2"/>
              <a:buNone/>
            </a:pPr>
            <a:r>
              <a:rPr lang="en-US" sz="2000" i="1" smtClean="0"/>
              <a:t>It  is two thousand years old. </a:t>
            </a:r>
          </a:p>
          <a:p>
            <a:endParaRPr lang="ru-RU" smtClean="0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88"/>
            <a:ext cx="485775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3500438"/>
            <a:ext cx="4714875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Прямоугольник 9"/>
          <p:cNvSpPr>
            <a:spLocks noChangeArrowheads="1"/>
          </p:cNvSpPr>
          <p:nvPr/>
        </p:nvSpPr>
        <p:spPr bwMode="auto">
          <a:xfrm>
            <a:off x="500063" y="4214813"/>
            <a:ext cx="314325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/>
          </a:p>
          <a:p>
            <a:r>
              <a:rPr lang="en-US" sz="2000" i="1"/>
              <a:t>Now London is a big port and a beautiful city.</a:t>
            </a:r>
          </a:p>
          <a:p>
            <a:r>
              <a:rPr lang="en-US" sz="2000" i="1"/>
              <a:t> </a:t>
            </a:r>
          </a:p>
          <a:p>
            <a:r>
              <a:rPr lang="en-US" sz="2000" i="1"/>
              <a:t>About seven million people live here.</a:t>
            </a:r>
            <a:endParaRPr lang="ru-RU" sz="20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625"/>
          </a:xfrm>
        </p:spPr>
        <p:txBody>
          <a:bodyPr/>
          <a:lstStyle/>
          <a:p>
            <a:pPr algn="ctr"/>
            <a:r>
              <a:rPr lang="en-US" smtClean="0"/>
              <a:t>British symbols</a:t>
            </a:r>
            <a:br>
              <a:rPr lang="en-US" smtClean="0"/>
            </a:br>
            <a:r>
              <a:rPr lang="et-EE" sz="2000" smtClean="0"/>
              <a:t>The Queen of Great Britain is Elizabeth II. </a:t>
            </a:r>
            <a:r>
              <a:rPr lang="en-US" sz="2000" smtClean="0"/>
              <a:t/>
            </a:r>
            <a:br>
              <a:rPr lang="en-US" sz="2000" smtClean="0"/>
            </a:br>
            <a:r>
              <a:rPr lang="et-EE" sz="2000" smtClean="0"/>
              <a:t>Her husband is Duke of Edinburgh. </a:t>
            </a:r>
            <a:endParaRPr lang="ru-RU" sz="2000" smtClean="0"/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2357438" y="1714500"/>
            <a:ext cx="4429125" cy="51435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endParaRPr lang="en-GB" altLang="zh-CN" sz="1600" b="1" smtClean="0">
              <a:solidFill>
                <a:srgbClr val="FFC000"/>
              </a:solidFill>
              <a:latin typeface="Calisto MT" pitchFamily="18" charset="0"/>
            </a:endParaRPr>
          </a:p>
          <a:p>
            <a:pPr>
              <a:buFont typeface="Wingdings 2" pitchFamily="18" charset="2"/>
              <a:buNone/>
            </a:pPr>
            <a:endParaRPr lang="en-GB" altLang="zh-CN" sz="1600" b="1" smtClean="0">
              <a:solidFill>
                <a:srgbClr val="FFC000"/>
              </a:solidFill>
              <a:latin typeface="Calisto MT" pitchFamily="18" charset="0"/>
            </a:endParaRPr>
          </a:p>
          <a:p>
            <a:pPr>
              <a:buFont typeface="Wingdings 2" pitchFamily="18" charset="2"/>
              <a:buNone/>
            </a:pPr>
            <a:endParaRPr lang="en-GB" altLang="zh-CN" sz="1600" b="1" smtClean="0">
              <a:solidFill>
                <a:srgbClr val="FFC000"/>
              </a:solidFill>
              <a:latin typeface="Calisto MT" pitchFamily="18" charset="0"/>
            </a:endParaRPr>
          </a:p>
          <a:p>
            <a:pPr>
              <a:buFont typeface="Wingdings 2" pitchFamily="18" charset="2"/>
              <a:buNone/>
            </a:pPr>
            <a:endParaRPr lang="en-GB" altLang="zh-CN" sz="1600" b="1" smtClean="0">
              <a:solidFill>
                <a:srgbClr val="FFC000"/>
              </a:solidFill>
              <a:latin typeface="Calisto MT" pitchFamily="18" charset="0"/>
            </a:endParaRPr>
          </a:p>
          <a:p>
            <a:pPr>
              <a:buFont typeface="Wingdings 2" pitchFamily="18" charset="2"/>
              <a:buNone/>
            </a:pPr>
            <a:endParaRPr lang="en-GB" altLang="zh-CN" sz="1600" b="1" smtClean="0">
              <a:solidFill>
                <a:srgbClr val="FFC000"/>
              </a:solidFill>
              <a:latin typeface="Calisto MT" pitchFamily="18" charset="0"/>
            </a:endParaRPr>
          </a:p>
          <a:p>
            <a:pPr>
              <a:buFont typeface="Wingdings 2" pitchFamily="18" charset="2"/>
              <a:buNone/>
            </a:pPr>
            <a:endParaRPr lang="en-GB" altLang="zh-CN" sz="1600" b="1" smtClean="0">
              <a:solidFill>
                <a:srgbClr val="FFC000"/>
              </a:solidFill>
              <a:latin typeface="Calisto MT" pitchFamily="18" charset="0"/>
            </a:endParaRPr>
          </a:p>
          <a:p>
            <a:pPr>
              <a:buFont typeface="Wingdings 2" pitchFamily="18" charset="2"/>
              <a:buNone/>
            </a:pPr>
            <a:endParaRPr lang="en-GB" altLang="zh-CN" sz="1600" b="1" smtClean="0">
              <a:solidFill>
                <a:srgbClr val="FFC000"/>
              </a:solidFill>
              <a:latin typeface="Calisto MT" pitchFamily="18" charset="0"/>
            </a:endParaRPr>
          </a:p>
          <a:p>
            <a:pPr>
              <a:buFont typeface="Wingdings 2" pitchFamily="18" charset="2"/>
              <a:buNone/>
            </a:pPr>
            <a:endParaRPr lang="en-GB" altLang="zh-CN" sz="1600" b="1" smtClean="0">
              <a:solidFill>
                <a:srgbClr val="FFC000"/>
              </a:solidFill>
              <a:latin typeface="Calisto MT" pitchFamily="18" charset="0"/>
            </a:endParaRPr>
          </a:p>
          <a:p>
            <a:pPr>
              <a:buFont typeface="Wingdings 2" pitchFamily="18" charset="2"/>
              <a:buNone/>
            </a:pPr>
            <a:endParaRPr lang="en-GB" altLang="zh-CN" sz="1600" b="1" smtClean="0">
              <a:solidFill>
                <a:srgbClr val="FFC000"/>
              </a:solidFill>
              <a:latin typeface="Calisto MT" pitchFamily="18" charset="0"/>
            </a:endParaRPr>
          </a:p>
          <a:p>
            <a:pPr>
              <a:buFont typeface="Wingdings 2" pitchFamily="18" charset="2"/>
              <a:buNone/>
            </a:pPr>
            <a:endParaRPr lang="en-GB" altLang="zh-CN" sz="1600" b="1" smtClean="0">
              <a:solidFill>
                <a:srgbClr val="FFC000"/>
              </a:solidFill>
              <a:latin typeface="Calisto MT" pitchFamily="18" charset="0"/>
            </a:endParaRPr>
          </a:p>
          <a:p>
            <a:pPr>
              <a:buFont typeface="Wingdings 2" pitchFamily="18" charset="2"/>
              <a:buNone/>
            </a:pPr>
            <a:endParaRPr lang="en-GB" altLang="zh-CN" sz="1600" b="1" smtClean="0">
              <a:solidFill>
                <a:srgbClr val="FFC000"/>
              </a:solidFill>
              <a:latin typeface="Calisto MT" pitchFamily="18" charset="0"/>
            </a:endParaRPr>
          </a:p>
          <a:p>
            <a:pPr>
              <a:buFont typeface="Wingdings 2" pitchFamily="18" charset="2"/>
              <a:buNone/>
            </a:pPr>
            <a:endParaRPr lang="en-GB" altLang="zh-CN" sz="1600" b="1" smtClean="0">
              <a:solidFill>
                <a:srgbClr val="FFC000"/>
              </a:solidFill>
              <a:latin typeface="Calisto MT" pitchFamily="18" charset="0"/>
            </a:endParaRPr>
          </a:p>
          <a:p>
            <a:pPr>
              <a:buFont typeface="Wingdings 2" pitchFamily="18" charset="2"/>
              <a:buNone/>
            </a:pPr>
            <a:endParaRPr lang="en-GB" altLang="zh-CN" sz="1600" b="1" smtClean="0">
              <a:solidFill>
                <a:srgbClr val="FFC000"/>
              </a:solidFill>
              <a:latin typeface="Calisto MT" pitchFamily="18" charset="0"/>
            </a:endParaRPr>
          </a:p>
          <a:p>
            <a:pPr>
              <a:buFont typeface="Wingdings 2" pitchFamily="18" charset="2"/>
              <a:buNone/>
            </a:pPr>
            <a:endParaRPr lang="en-GB" altLang="zh-CN" sz="1600" b="1" smtClean="0">
              <a:solidFill>
                <a:srgbClr val="FFC000"/>
              </a:solidFill>
              <a:latin typeface="Calisto MT" pitchFamily="18" charset="0"/>
            </a:endParaRPr>
          </a:p>
          <a:p>
            <a:pPr>
              <a:buFont typeface="Wingdings 2" pitchFamily="18" charset="2"/>
              <a:buNone/>
            </a:pPr>
            <a:endParaRPr lang="en-GB" altLang="zh-CN" sz="1600" b="1" smtClean="0">
              <a:solidFill>
                <a:srgbClr val="FFC000"/>
              </a:solidFill>
              <a:latin typeface="Calisto MT" pitchFamily="18" charset="0"/>
            </a:endParaRPr>
          </a:p>
          <a:p>
            <a:pPr>
              <a:buFont typeface="Wingdings 2" pitchFamily="18" charset="2"/>
              <a:buNone/>
            </a:pPr>
            <a:endParaRPr lang="en-GB" altLang="zh-CN" sz="1600" b="1" smtClean="0">
              <a:solidFill>
                <a:srgbClr val="FFC000"/>
              </a:solidFill>
              <a:latin typeface="Calisto MT" pitchFamily="18" charset="0"/>
            </a:endParaRPr>
          </a:p>
          <a:p>
            <a:pPr>
              <a:buFont typeface="Wingdings 2" pitchFamily="18" charset="2"/>
              <a:buNone/>
            </a:pPr>
            <a:endParaRPr lang="en-GB" altLang="zh-CN" sz="1600" b="1" smtClean="0">
              <a:solidFill>
                <a:srgbClr val="FFC000"/>
              </a:solidFill>
              <a:latin typeface="Calisto MT" pitchFamily="18" charset="0"/>
            </a:endParaRPr>
          </a:p>
        </p:txBody>
      </p:sp>
      <p:pic>
        <p:nvPicPr>
          <p:cNvPr id="15364" name="Picture 2" descr="ros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2336800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" descr="fthistl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72000"/>
            <a:ext cx="2362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4" descr="daffodil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63" y="571500"/>
            <a:ext cx="2357437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5" descr="shamrock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63" y="4572000"/>
            <a:ext cx="235743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\\Pedagoog6\c\kursus\Lucia Alver\Pildid helid\gweddin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28875" y="1785938"/>
            <a:ext cx="428625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Прямоугольник 8"/>
          <p:cNvSpPr>
            <a:spLocks noChangeArrowheads="1"/>
          </p:cNvSpPr>
          <p:nvPr/>
        </p:nvSpPr>
        <p:spPr bwMode="auto">
          <a:xfrm>
            <a:off x="0" y="2928938"/>
            <a:ext cx="2357438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sto MT" pitchFamily="18" charset="0"/>
              </a:rPr>
              <a:t>The rose is the national emblem of England.</a:t>
            </a:r>
          </a:p>
          <a:p>
            <a:r>
              <a:rPr lang="en-GB" altLang="zh-CN" b="1">
                <a:solidFill>
                  <a:srgbClr val="7030A0"/>
                </a:solidFill>
                <a:latin typeface="Calisto MT" pitchFamily="18" charset="0"/>
              </a:rPr>
              <a:t>The national flower of Scotland is</a:t>
            </a:r>
            <a:r>
              <a:rPr lang="en-GB" altLang="zh-CN">
                <a:solidFill>
                  <a:srgbClr val="7030A0"/>
                </a:solidFill>
                <a:latin typeface="Calisto MT" pitchFamily="18" charset="0"/>
              </a:rPr>
              <a:t> </a:t>
            </a:r>
            <a:r>
              <a:rPr lang="en-GB" altLang="zh-CN" b="1">
                <a:solidFill>
                  <a:srgbClr val="7030A0"/>
                </a:solidFill>
                <a:latin typeface="Calisto MT" pitchFamily="18" charset="0"/>
              </a:rPr>
              <a:t>the thistle.</a:t>
            </a:r>
          </a:p>
        </p:txBody>
      </p:sp>
      <p:sp>
        <p:nvSpPr>
          <p:cNvPr id="15370" name="Прямоугольник 9"/>
          <p:cNvSpPr>
            <a:spLocks noChangeArrowheads="1"/>
          </p:cNvSpPr>
          <p:nvPr/>
        </p:nvSpPr>
        <p:spPr bwMode="auto">
          <a:xfrm>
            <a:off x="6643688" y="3000375"/>
            <a:ext cx="2500312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zh-CN" b="1">
                <a:solidFill>
                  <a:srgbClr val="FFC000"/>
                </a:solidFill>
                <a:latin typeface="Calisto MT" pitchFamily="18" charset="0"/>
              </a:rPr>
              <a:t>The national flower of Wales is the daffodil.</a:t>
            </a:r>
          </a:p>
          <a:p>
            <a:r>
              <a:rPr lang="en-GB" altLang="zh-CN" b="1">
                <a:solidFill>
                  <a:srgbClr val="00B050"/>
                </a:solidFill>
                <a:latin typeface="Calisto MT" pitchFamily="18" charset="0"/>
              </a:rPr>
              <a:t>The national flower of Northern Ireland is the shamrock.</a:t>
            </a:r>
            <a:endParaRPr lang="ru-RU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0000CC"/>
                </a:solidFill>
              </a:rPr>
              <a:t/>
            </a:r>
            <a:br>
              <a:rPr lang="en-US" sz="4000" b="1" dirty="0" smtClean="0">
                <a:solidFill>
                  <a:srgbClr val="0000CC"/>
                </a:solidFill>
              </a:rPr>
            </a:br>
            <a:r>
              <a:rPr lang="en-US" sz="4000" b="1" dirty="0" smtClean="0">
                <a:solidFill>
                  <a:srgbClr val="0000CC"/>
                </a:solidFill>
              </a:rPr>
              <a:t/>
            </a:r>
            <a:br>
              <a:rPr lang="en-US" sz="4000" b="1" dirty="0" smtClean="0">
                <a:solidFill>
                  <a:srgbClr val="0000CC"/>
                </a:solidFill>
              </a:rPr>
            </a:br>
            <a:r>
              <a:rPr lang="en-US" sz="4000" b="1" dirty="0" smtClean="0">
                <a:solidFill>
                  <a:srgbClr val="0000CC"/>
                </a:solidFill>
              </a:rPr>
              <a:t>    </a:t>
            </a:r>
            <a:r>
              <a:rPr lang="et-EE" sz="4000" b="1" dirty="0" smtClean="0">
                <a:solidFill>
                  <a:srgbClr val="0000CC"/>
                </a:solidFill>
              </a:rPr>
              <a:t>Trafalgar Square</a:t>
            </a:r>
            <a:r>
              <a:rPr lang="en-US" sz="4000" b="1" dirty="0" smtClean="0">
                <a:solidFill>
                  <a:srgbClr val="0000CC"/>
                </a:solidFill>
              </a:rPr>
              <a:t>                 </a:t>
            </a:r>
            <a:r>
              <a:rPr lang="en-GB" sz="3600" b="1" dirty="0" smtClean="0">
                <a:solidFill>
                  <a:srgbClr val="0000CC"/>
                </a:solidFill>
              </a:rPr>
              <a:t>Buckingham</a:t>
            </a:r>
            <a:r>
              <a:rPr lang="et-EE" sz="3600" b="1" dirty="0" smtClean="0">
                <a:solidFill>
                  <a:srgbClr val="0000CC"/>
                </a:solidFill>
              </a:rPr>
              <a:t> </a:t>
            </a:r>
            <a:r>
              <a:rPr lang="en-GB" sz="3600" b="1" dirty="0" smtClean="0">
                <a:solidFill>
                  <a:srgbClr val="0000CC"/>
                </a:solidFill>
              </a:rPr>
              <a:t>Palace</a:t>
            </a:r>
            <a:r>
              <a:rPr lang="en-US" sz="4000" b="1" dirty="0" smtClean="0">
                <a:solidFill>
                  <a:srgbClr val="0000CC"/>
                </a:solidFill>
              </a:rPr>
              <a:t/>
            </a:r>
            <a:br>
              <a:rPr lang="en-US" sz="4000" b="1" dirty="0" smtClean="0">
                <a:solidFill>
                  <a:srgbClr val="0000CC"/>
                </a:solidFill>
              </a:rPr>
            </a:br>
            <a:r>
              <a:rPr lang="en-US" sz="2000" b="1" dirty="0" smtClean="0">
                <a:solidFill>
                  <a:srgbClr val="0000CC"/>
                </a:solidFill>
              </a:rPr>
              <a:t>       </a:t>
            </a:r>
            <a:r>
              <a:rPr lang="en-US" sz="2000" dirty="0" smtClean="0"/>
              <a:t>I</a:t>
            </a:r>
            <a:r>
              <a:rPr lang="et-EE" sz="2000" dirty="0" smtClean="0"/>
              <a:t>n the middle of the square </a:t>
            </a:r>
            <a:r>
              <a:rPr lang="en-US" sz="2000" dirty="0" smtClean="0"/>
              <a:t>                                                      </a:t>
            </a:r>
            <a:r>
              <a:rPr lang="en-GB" sz="2000" dirty="0" smtClean="0"/>
              <a:t>This is the Queen’s home.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t</a:t>
            </a:r>
            <a:r>
              <a:rPr lang="et-EE" sz="2000" dirty="0" smtClean="0"/>
              <a:t>here is Admiral Nelson’s Column.</a:t>
            </a:r>
            <a:endParaRPr lang="en-GB" sz="4000" b="1" dirty="0">
              <a:solidFill>
                <a:srgbClr val="0000CC"/>
              </a:solidFill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7358063" y="1766888"/>
            <a:ext cx="1643062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</a:pPr>
            <a:endParaRPr lang="en-GB"/>
          </a:p>
        </p:txBody>
      </p:sp>
      <p:pic>
        <p:nvPicPr>
          <p:cNvPr id="16388" name="Picture 3" descr="C:\kursus\Lucia Alver\Pildid helid\nel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50"/>
            <a:ext cx="4429125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 descr="C:\kursus\Lucia Alver\Pildid helid\pal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28750"/>
            <a:ext cx="4572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C:\kursus\Lucia Alver\Pildid helid\si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63"/>
            <a:ext cx="4714875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/>
          <a:lstStyle/>
          <a:p>
            <a:pPr marL="342900" indent="-342900"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0000CC"/>
                </a:solidFill>
              </a:rPr>
              <a:t>    </a:t>
            </a:r>
            <a:r>
              <a:rPr lang="et-EE" sz="4000" b="1" dirty="0" smtClean="0">
                <a:solidFill>
                  <a:srgbClr val="0000CC"/>
                </a:solidFill>
              </a:rPr>
              <a:t>Tower Bridge</a:t>
            </a:r>
            <a:r>
              <a:rPr lang="en-US" sz="4000" b="1" dirty="0" smtClean="0">
                <a:solidFill>
                  <a:srgbClr val="0000CC"/>
                </a:solidFill>
              </a:rPr>
              <a:t> -                        </a:t>
            </a:r>
            <a:r>
              <a:rPr lang="et-EE" sz="4000" b="1" dirty="0" smtClean="0">
                <a:solidFill>
                  <a:srgbClr val="0000CC"/>
                </a:solidFill>
              </a:rPr>
              <a:t>Big Ben</a:t>
            </a:r>
            <a:r>
              <a:rPr lang="en-US" sz="4000" b="1" dirty="0" smtClean="0">
                <a:solidFill>
                  <a:srgbClr val="0000CC"/>
                </a:solidFill>
              </a:rPr>
              <a:t>-</a:t>
            </a:r>
            <a:br>
              <a:rPr lang="en-US" sz="4000" b="1" dirty="0" smtClean="0">
                <a:solidFill>
                  <a:srgbClr val="0000CC"/>
                </a:solidFill>
              </a:rPr>
            </a:br>
            <a:r>
              <a:rPr lang="en-US" sz="2000" dirty="0" smtClean="0"/>
              <a:t>t</a:t>
            </a:r>
            <a:r>
              <a:rPr lang="et-EE" sz="2000" dirty="0" smtClean="0"/>
              <a:t>he most famous bridge in London</a:t>
            </a:r>
            <a:r>
              <a:rPr lang="en-US" sz="2000" dirty="0" smtClean="0"/>
              <a:t>                                        </a:t>
            </a:r>
            <a:r>
              <a:rPr lang="et-EE" sz="2000" dirty="0" smtClean="0"/>
              <a:t>the big clock tower</a:t>
            </a:r>
            <a:endParaRPr lang="en-GB" sz="2000" b="1" dirty="0">
              <a:solidFill>
                <a:srgbClr val="0000CC"/>
              </a:solidFill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786188" y="1766888"/>
            <a:ext cx="1084262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Tx/>
              <a:buBlip>
                <a:blip r:embed="rId3"/>
              </a:buBlip>
            </a:pPr>
            <a:endParaRPr lang="et-EE" sz="2800"/>
          </a:p>
          <a:p>
            <a:pPr marL="342900" indent="-342900">
              <a:buFontTx/>
              <a:buBlip>
                <a:blip r:embed="rId3"/>
              </a:buBlip>
            </a:pPr>
            <a:endParaRPr lang="et-EE" sz="2800"/>
          </a:p>
          <a:p>
            <a:pPr marL="342900" indent="-342900">
              <a:buFontTx/>
              <a:buBlip>
                <a:blip r:embed="rId3"/>
              </a:buBlip>
            </a:pPr>
            <a:endParaRPr lang="et-EE" sz="2800"/>
          </a:p>
        </p:txBody>
      </p:sp>
      <p:pic>
        <p:nvPicPr>
          <p:cNvPr id="17413" name="Picture 5" descr="C:\kursus\Lucia Alver\Pildid helid\bigb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1071563"/>
            <a:ext cx="4286250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25"/>
            <a:ext cx="9144000" cy="14287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0000CC"/>
                </a:solidFill>
              </a:rPr>
              <a:t> </a:t>
            </a:r>
            <a:r>
              <a:rPr lang="et-EE" sz="4000" b="1" dirty="0" smtClean="0">
                <a:solidFill>
                  <a:srgbClr val="0000CC"/>
                </a:solidFill>
              </a:rPr>
              <a:t>Double-deckers</a:t>
            </a:r>
            <a:r>
              <a:rPr lang="en-US" sz="4000" b="1" dirty="0" smtClean="0">
                <a:solidFill>
                  <a:srgbClr val="0000CC"/>
                </a:solidFill>
              </a:rPr>
              <a:t>                      </a:t>
            </a:r>
            <a:r>
              <a:rPr lang="et-EE" sz="4000" b="1" dirty="0" smtClean="0">
                <a:solidFill>
                  <a:srgbClr val="0000CC"/>
                </a:solidFill>
              </a:rPr>
              <a:t>Telephone booths</a:t>
            </a:r>
            <a:r>
              <a:rPr lang="en-US" sz="4000" b="1" dirty="0" smtClean="0">
                <a:solidFill>
                  <a:srgbClr val="0000CC"/>
                </a:solidFill>
              </a:rPr>
              <a:t>                                     </a:t>
            </a:r>
            <a:br>
              <a:rPr lang="en-US" sz="4000" b="1" dirty="0" smtClean="0">
                <a:solidFill>
                  <a:srgbClr val="0000CC"/>
                </a:solidFill>
              </a:rPr>
            </a:br>
            <a:r>
              <a:rPr lang="en-US" sz="4000" b="1" dirty="0" smtClean="0">
                <a:solidFill>
                  <a:srgbClr val="0000CC"/>
                </a:solidFill>
              </a:rPr>
              <a:t> </a:t>
            </a:r>
            <a:r>
              <a:rPr lang="et-EE" sz="2000" b="1" dirty="0" smtClean="0"/>
              <a:t>There are big red buses called </a:t>
            </a:r>
            <a:r>
              <a:rPr lang="en-US" sz="2000" b="1" dirty="0" smtClean="0"/>
              <a:t>                                                </a:t>
            </a:r>
            <a:r>
              <a:rPr lang="et-EE" sz="2000" b="1" dirty="0" smtClean="0"/>
              <a:t>From here you can call your friends.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  </a:t>
            </a:r>
            <a:r>
              <a:rPr lang="et-EE" sz="2000" b="1" dirty="0" smtClean="0"/>
              <a:t>double-deckers in London. </a:t>
            </a:r>
            <a:endParaRPr lang="ru-RU" sz="2000" b="1" dirty="0"/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7429500" y="2928938"/>
            <a:ext cx="1257300" cy="339566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8436" name="Picture 5" descr="C:\kursus\Lucia Alver\Pildid helid\bu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1688"/>
            <a:ext cx="4786313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C:\kursus\Lucia Alver\Pildid helid\telef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2071688"/>
            <a:ext cx="428625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dirty="0" smtClean="0"/>
              <a:t>ENJOY  SIGHTSEEINGS of LONDON !!!</a:t>
            </a:r>
            <a:endParaRPr lang="ru-RU" sz="4400" dirty="0"/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>
          <a:xfrm>
            <a:off x="7929563" y="1000125"/>
            <a:ext cx="1214437" cy="78581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endParaRPr lang="ru-RU" sz="1600" smtClean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3000375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3929063"/>
            <a:ext cx="357187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25" y="1143000"/>
            <a:ext cx="2857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929063"/>
            <a:ext cx="357187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75" y="1143000"/>
            <a:ext cx="271462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813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i="1" dirty="0" smtClean="0"/>
              <a:t>Revision</a:t>
            </a:r>
            <a:endParaRPr lang="ru-RU" i="1" dirty="0"/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xfrm>
            <a:off x="457200" y="1000125"/>
            <a:ext cx="8229600" cy="5324475"/>
          </a:xfrm>
        </p:spPr>
        <p:txBody>
          <a:bodyPr/>
          <a:lstStyle/>
          <a:p>
            <a:r>
              <a:rPr lang="en-US" b="1" smtClean="0"/>
              <a:t>What English-speaking countries do you know?</a:t>
            </a:r>
          </a:p>
          <a:p>
            <a:pPr>
              <a:buFont typeface="Wingdings 2" pitchFamily="18" charset="2"/>
              <a:buNone/>
            </a:pPr>
            <a:r>
              <a:rPr lang="en-US" smtClean="0"/>
              <a:t>Answer</a:t>
            </a:r>
            <a:r>
              <a:rPr lang="ru-RU" smtClean="0"/>
              <a:t>: </a:t>
            </a:r>
            <a:r>
              <a:rPr lang="en-US" smtClean="0"/>
              <a:t>They are  … , … , … , … , … .</a:t>
            </a:r>
          </a:p>
          <a:p>
            <a:r>
              <a:rPr lang="en-US" b="1" smtClean="0"/>
              <a:t>What are their capitals?</a:t>
            </a:r>
            <a:endParaRPr lang="ru-RU" b="1" smtClean="0"/>
          </a:p>
          <a:p>
            <a:pPr>
              <a:buFont typeface="Wingdings 2" pitchFamily="18" charset="2"/>
              <a:buNone/>
            </a:pPr>
            <a:r>
              <a:rPr lang="en-US" smtClean="0"/>
              <a:t>Answer</a:t>
            </a:r>
            <a:r>
              <a:rPr lang="ru-RU" smtClean="0"/>
              <a:t>: </a:t>
            </a:r>
            <a:r>
              <a:rPr lang="en-US" smtClean="0"/>
              <a:t>……  is the capital of ……. .</a:t>
            </a:r>
            <a:endParaRPr lang="ru-RU" smtClean="0"/>
          </a:p>
          <a:p>
            <a:r>
              <a:rPr lang="en-US" b="1" smtClean="0"/>
              <a:t>What  floral symbols of the UK do you know?</a:t>
            </a:r>
          </a:p>
          <a:p>
            <a:pPr>
              <a:buFont typeface="Wingdings 2" pitchFamily="18" charset="2"/>
              <a:buNone/>
            </a:pPr>
            <a:r>
              <a:rPr lang="en-US" smtClean="0"/>
              <a:t>Answer</a:t>
            </a:r>
            <a:r>
              <a:rPr lang="ru-RU" smtClean="0"/>
              <a:t>: </a:t>
            </a:r>
            <a:r>
              <a:rPr lang="en-US" smtClean="0"/>
              <a:t>They are … , … , … , … .</a:t>
            </a:r>
          </a:p>
          <a:p>
            <a:r>
              <a:rPr lang="en-US" b="1" smtClean="0"/>
              <a:t>How is a big red bus called in London?</a:t>
            </a:r>
          </a:p>
          <a:p>
            <a:pPr>
              <a:buFont typeface="Wingdings 2" pitchFamily="18" charset="2"/>
              <a:buNone/>
            </a:pPr>
            <a:r>
              <a:rPr lang="en-US" smtClean="0"/>
              <a:t>Answer</a:t>
            </a:r>
            <a:r>
              <a:rPr lang="ru-RU" smtClean="0"/>
              <a:t>: </a:t>
            </a:r>
            <a:r>
              <a:rPr lang="en-US" smtClean="0"/>
              <a:t>It is called  …  .</a:t>
            </a:r>
          </a:p>
          <a:p>
            <a:r>
              <a:rPr lang="en-US" b="1" smtClean="0"/>
              <a:t>How can you call your friends in London?</a:t>
            </a:r>
          </a:p>
          <a:p>
            <a:pPr>
              <a:buFont typeface="Wingdings 2" pitchFamily="18" charset="2"/>
              <a:buNone/>
            </a:pPr>
            <a:r>
              <a:rPr lang="en-US" smtClean="0"/>
              <a:t>Answer</a:t>
            </a:r>
            <a:r>
              <a:rPr lang="ru-RU" smtClean="0"/>
              <a:t>: </a:t>
            </a:r>
            <a:r>
              <a:rPr lang="en-US" smtClean="0"/>
              <a:t>We can call from  … .</a:t>
            </a:r>
          </a:p>
          <a:p>
            <a:pPr>
              <a:buFont typeface="Wingdings 2" pitchFamily="18" charset="2"/>
              <a:buNone/>
            </a:pPr>
            <a:endParaRPr lang="ru-RU" smtClean="0"/>
          </a:p>
          <a:p>
            <a:pPr>
              <a:buFont typeface="Wingdings 2" pitchFamily="18" charset="2"/>
              <a:buNone/>
            </a:pPr>
            <a:endParaRPr lang="ru-RU" smtClean="0"/>
          </a:p>
          <a:p>
            <a:pPr>
              <a:buFont typeface="Wingdings 2" pitchFamily="18" charset="2"/>
              <a:buNone/>
            </a:pPr>
            <a:endParaRPr lang="en-US" smtClean="0"/>
          </a:p>
          <a:p>
            <a:endParaRPr lang="ru-RU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071563"/>
            <a:ext cx="8229600" cy="5715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143875" cy="1071563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   </a:t>
            </a:r>
            <a:r>
              <a:rPr lang="en-US" sz="4000" dirty="0" smtClean="0">
                <a:solidFill>
                  <a:schemeClr val="tx1"/>
                </a:solidFill>
              </a:rPr>
              <a:t>The largest country is Russia.</a:t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</a:rPr>
              <a:t> The smallest country is the Vatican.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rgbClr val="7030A0"/>
                </a:solidFill>
              </a:rPr>
              <a:t>English is the native language in</a:t>
            </a:r>
            <a:r>
              <a:rPr lang="ru-RU" sz="4400" b="1" dirty="0" smtClean="0">
                <a:solidFill>
                  <a:srgbClr val="7030A0"/>
                </a:solidFill>
              </a:rPr>
              <a:t>:</a:t>
            </a:r>
          </a:p>
        </p:txBody>
      </p:sp>
      <p:pic>
        <p:nvPicPr>
          <p:cNvPr id="7171" name="Picture 11" descr="bridge_quebec_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071563"/>
            <a:ext cx="2714625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12" descr="canada_fl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2643188"/>
            <a:ext cx="1439863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3" descr="statue_of_liber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63" y="4440238"/>
            <a:ext cx="2713037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6" name="Picture 14" descr="usa_fla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3663" y="4214813"/>
            <a:ext cx="14303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5" descr="zdani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" y="4583113"/>
            <a:ext cx="2786063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8" name="Picture 16" descr="australia_fla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5" y="4214813"/>
            <a:ext cx="1503363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17" descr="new_zealan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00" y="1000125"/>
            <a:ext cx="2749550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8" descr="london_bridg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71813" y="2357438"/>
            <a:ext cx="301942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1" name="Picture 19" descr="unitedkingdom_fla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7625" y="1643063"/>
            <a:ext cx="1439863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2" name="Picture 20" descr="newzelan_fla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32700" y="2428875"/>
            <a:ext cx="15113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3500438" cy="3429000"/>
          </a:xfrm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25" y="3429000"/>
            <a:ext cx="35718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7563"/>
            <a:ext cx="350043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13" y="1285875"/>
            <a:ext cx="33575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0"/>
            <a:ext cx="3124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142875" y="0"/>
            <a:ext cx="8858250" cy="1143000"/>
          </a:xfrm>
        </p:spPr>
        <p:txBody>
          <a:bodyPr/>
          <a:lstStyle/>
          <a:p>
            <a:pPr algn="ctr"/>
            <a:r>
              <a:rPr lang="en-US" sz="4000" smtClean="0"/>
              <a:t>The United Kingdom of </a:t>
            </a:r>
            <a:br>
              <a:rPr lang="en-US" sz="4000" smtClean="0"/>
            </a:br>
            <a:r>
              <a:rPr lang="en-US" sz="4000" smtClean="0"/>
              <a:t>Great Britain and Northern Ireland</a:t>
            </a:r>
            <a:endParaRPr lang="ru-RU" sz="4000" smtClean="0"/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5643563" y="1214438"/>
            <a:ext cx="3043237" cy="1643062"/>
          </a:xfrm>
        </p:spPr>
        <p:txBody>
          <a:bodyPr/>
          <a:lstStyle/>
          <a:p>
            <a:pPr algn="ctr"/>
            <a:r>
              <a:rPr lang="en-US" sz="2400" smtClean="0"/>
              <a:t>The capital of Great Britain is London.</a:t>
            </a:r>
          </a:p>
          <a:p>
            <a:pPr algn="ctr"/>
            <a:r>
              <a:rPr lang="en-US" sz="2400" smtClean="0"/>
              <a:t>People – the British</a:t>
            </a:r>
            <a:endParaRPr lang="ru-RU" sz="2400" smtClean="0"/>
          </a:p>
        </p:txBody>
      </p:sp>
      <p:pic>
        <p:nvPicPr>
          <p:cNvPr id="9220" name="Picture 4" descr="Great Brit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143000"/>
            <a:ext cx="47863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8" y="3000375"/>
            <a:ext cx="421481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813"/>
          </a:xfrm>
        </p:spPr>
        <p:txBody>
          <a:bodyPr/>
          <a:lstStyle/>
          <a:p>
            <a:pPr algn="ctr"/>
            <a:r>
              <a:rPr lang="en-US" sz="4800" smtClean="0"/>
              <a:t>The United States of America</a:t>
            </a:r>
            <a:endParaRPr lang="ru-RU" sz="4800" smtClean="0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6357938" y="928688"/>
            <a:ext cx="2786062" cy="2143125"/>
          </a:xfrm>
        </p:spPr>
        <p:txBody>
          <a:bodyPr/>
          <a:lstStyle/>
          <a:p>
            <a:r>
              <a:rPr lang="en-US" sz="2400" smtClean="0"/>
              <a:t>The capital of America    is Washington.</a:t>
            </a:r>
          </a:p>
          <a:p>
            <a:r>
              <a:rPr lang="en-US" sz="2400" smtClean="0"/>
              <a:t>People – </a:t>
            </a:r>
          </a:p>
          <a:p>
            <a:pPr>
              <a:buFont typeface="Wingdings 2" pitchFamily="18" charset="2"/>
              <a:buNone/>
            </a:pPr>
            <a:r>
              <a:rPr lang="en-US" sz="2400" smtClean="0"/>
              <a:t> the Americans</a:t>
            </a:r>
            <a:endParaRPr lang="ru-RU" sz="2400" smtClean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75"/>
            <a:ext cx="6429375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8" y="5429250"/>
            <a:ext cx="15716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38" y="3429000"/>
            <a:ext cx="27860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pPr algn="ctr"/>
            <a:r>
              <a:rPr lang="en-US" smtClean="0"/>
              <a:t>Canada</a:t>
            </a:r>
            <a:endParaRPr lang="ru-RU" smtClean="0"/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5500688" y="1214438"/>
            <a:ext cx="3500437" cy="1928812"/>
          </a:xfrm>
        </p:spPr>
        <p:txBody>
          <a:bodyPr/>
          <a:lstStyle/>
          <a:p>
            <a:r>
              <a:rPr lang="en-US" smtClean="0"/>
              <a:t>The capital of Canada is Ottawa</a:t>
            </a:r>
          </a:p>
          <a:p>
            <a:r>
              <a:rPr lang="en-US" smtClean="0"/>
              <a:t>People – </a:t>
            </a:r>
          </a:p>
          <a:p>
            <a:pPr>
              <a:buFont typeface="Wingdings 2" pitchFamily="18" charset="2"/>
              <a:buNone/>
            </a:pPr>
            <a:r>
              <a:rPr lang="en-US" smtClean="0"/>
              <a:t> the Canadians</a:t>
            </a:r>
            <a:endParaRPr lang="ru-RU" smtClean="0"/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25"/>
            <a:ext cx="4714875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3357563"/>
            <a:ext cx="4357687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63" y="1000125"/>
            <a:ext cx="1928812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813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/>
              <a:t>Australia</a:t>
            </a:r>
            <a:endParaRPr lang="ru-RU" dirty="0"/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5286375" y="928688"/>
            <a:ext cx="3643313" cy="2143125"/>
          </a:xfrm>
        </p:spPr>
        <p:txBody>
          <a:bodyPr/>
          <a:lstStyle/>
          <a:p>
            <a:r>
              <a:rPr lang="en-US" smtClean="0"/>
              <a:t>The capital of Australia is Canberra.</a:t>
            </a:r>
          </a:p>
          <a:p>
            <a:r>
              <a:rPr lang="en-US" smtClean="0"/>
              <a:t>People – </a:t>
            </a:r>
          </a:p>
          <a:p>
            <a:pPr>
              <a:buFont typeface="Wingdings 2" pitchFamily="18" charset="2"/>
              <a:buNone/>
            </a:pPr>
            <a:r>
              <a:rPr lang="en-US" smtClean="0"/>
              <a:t> the Australians</a:t>
            </a:r>
            <a:endParaRPr lang="ru-RU" smtClean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88"/>
            <a:ext cx="5143500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38" y="3357563"/>
            <a:ext cx="3929062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28688"/>
            <a:ext cx="15716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pPr algn="ctr"/>
            <a:r>
              <a:rPr lang="en-US" smtClean="0"/>
              <a:t>New Zealand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57813" y="928688"/>
            <a:ext cx="3786187" cy="1714500"/>
          </a:xfrm>
        </p:spPr>
        <p:txBody>
          <a:bodyPr>
            <a:normAutofit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/>
              <a:t>The capital of New Zealand is Wellington.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/>
              <a:t>People –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dirty="0" smtClean="0"/>
              <a:t> the New Zealanders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75" y="2643188"/>
            <a:ext cx="3857625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8688"/>
            <a:ext cx="5286375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28688"/>
            <a:ext cx="17145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475</TotalTime>
  <Words>284</Words>
  <Application>Microsoft Office PowerPoint</Application>
  <PresentationFormat>On-screen Show (4:3)</PresentationFormat>
  <Paragraphs>71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Поток</vt:lpstr>
      <vt:lpstr>ENGLISH-SPEAKING COUNTRIES</vt:lpstr>
      <vt:lpstr>   The largest country is Russia.  The smallest country is the Vatican.</vt:lpstr>
      <vt:lpstr>English is the native language in:</vt:lpstr>
      <vt:lpstr>Slide 4</vt:lpstr>
      <vt:lpstr>The United Kingdom of  Great Britain and Northern Ireland</vt:lpstr>
      <vt:lpstr>The United States of America</vt:lpstr>
      <vt:lpstr>Canada</vt:lpstr>
      <vt:lpstr>Australia</vt:lpstr>
      <vt:lpstr>New Zealand</vt:lpstr>
      <vt:lpstr>Welcome to Great Britain</vt:lpstr>
      <vt:lpstr>British symbols The Queen of Great Britain is Elizabeth II.  Her husband is Duke of Edinburgh. </vt:lpstr>
      <vt:lpstr>      Trafalgar Square                 Buckingham Palace        In the middle of the square                                                       This is the Queen’s home.    there is Admiral Nelson’s Column.</vt:lpstr>
      <vt:lpstr>    Tower Bridge -                        Big Ben- the most famous bridge in London                                        the big clock tower</vt:lpstr>
      <vt:lpstr> Double-deckers                      Telephone booths                                       There are big red buses called                                                 From here you can call your friends.   double-deckers in London. </vt:lpstr>
      <vt:lpstr> ENJOY  SIGHTSEEINGS of LONDON !!!</vt:lpstr>
      <vt:lpstr>Revision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Zaika</dc:creator>
  <cp:lastModifiedBy>Windows User</cp:lastModifiedBy>
  <cp:revision>39</cp:revision>
  <dcterms:created xsi:type="dcterms:W3CDTF">2010-10-05T18:02:43Z</dcterms:created>
  <dcterms:modified xsi:type="dcterms:W3CDTF">2016-02-27T00:09:02Z</dcterms:modified>
</cp:coreProperties>
</file>