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79" r:id="rId3"/>
    <p:sldId id="280" r:id="rId4"/>
    <p:sldId id="281" r:id="rId5"/>
    <p:sldId id="283" r:id="rId6"/>
    <p:sldId id="284" r:id="rId7"/>
    <p:sldId id="282" r:id="rId8"/>
    <p:sldId id="288" r:id="rId9"/>
    <p:sldId id="289" r:id="rId10"/>
    <p:sldId id="290" r:id="rId11"/>
    <p:sldId id="292" r:id="rId12"/>
    <p:sldId id="291" r:id="rId13"/>
    <p:sldId id="293" r:id="rId14"/>
    <p:sldId id="294" r:id="rId15"/>
    <p:sldId id="295" r:id="rId16"/>
    <p:sldId id="29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98" r:id="rId38"/>
    <p:sldId id="299" r:id="rId39"/>
    <p:sldId id="297" r:id="rId40"/>
  </p:sldIdLst>
  <p:sldSz cx="9144000" cy="6858000" type="screen4x3"/>
  <p:notesSz cx="6858000" cy="9144000"/>
  <p:defaultTextStyle>
    <a:defPPr>
      <a:defRPr lang="en-GB"/>
    </a:defPPr>
    <a:lvl1pPr algn="ctr" rtl="0" fontAlgn="base">
      <a:spcBef>
        <a:spcPct val="20000"/>
      </a:spcBef>
      <a:spcAft>
        <a:spcPct val="0"/>
      </a:spcAft>
      <a:defRPr sz="2400" kern="1200">
        <a:solidFill>
          <a:schemeClr val="tx1"/>
        </a:solidFill>
        <a:latin typeface="Times New Roman" pitchFamily="18" charset="0"/>
        <a:ea typeface="+mn-ea"/>
        <a:cs typeface="+mn-cs"/>
      </a:defRPr>
    </a:lvl1pPr>
    <a:lvl2pPr marL="457200" algn="ctr" rtl="0" fontAlgn="base">
      <a:spcBef>
        <a:spcPct val="20000"/>
      </a:spcBef>
      <a:spcAft>
        <a:spcPct val="0"/>
      </a:spcAft>
      <a:defRPr sz="2400" kern="1200">
        <a:solidFill>
          <a:schemeClr val="tx1"/>
        </a:solidFill>
        <a:latin typeface="Times New Roman" pitchFamily="18" charset="0"/>
        <a:ea typeface="+mn-ea"/>
        <a:cs typeface="+mn-cs"/>
      </a:defRPr>
    </a:lvl2pPr>
    <a:lvl3pPr marL="914400" algn="ctr" rtl="0" fontAlgn="base">
      <a:spcBef>
        <a:spcPct val="20000"/>
      </a:spcBef>
      <a:spcAft>
        <a:spcPct val="0"/>
      </a:spcAft>
      <a:defRPr sz="2400" kern="1200">
        <a:solidFill>
          <a:schemeClr val="tx1"/>
        </a:solidFill>
        <a:latin typeface="Times New Roman"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09E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521" autoAdjust="0"/>
    <p:restoredTop sz="90929"/>
  </p:normalViewPr>
  <p:slideViewPr>
    <p:cSldViewPr>
      <p:cViewPr varScale="1">
        <p:scale>
          <a:sx n="99" d="100"/>
          <a:sy n="99" d="100"/>
        </p:scale>
        <p:origin x="-3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8" d="100"/>
          <a:sy n="58" d="100"/>
        </p:scale>
        <p:origin x="-181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C:\My Documents\bits\Expbanna.png"/>
            <p:cNvPicPr>
              <a:picLocks noChangeAspect="1" noChangeArrowheads="1"/>
            </p:cNvPicPr>
            <p:nvPr/>
          </p:nvPicPr>
          <p:blipFill>
            <a:blip r:embed="rId2"/>
            <a:srcRect/>
            <a:stretch>
              <a:fillRect/>
            </a:stretch>
          </p:blipFill>
          <p:spPr bwMode="invGray">
            <a:xfrm>
              <a:off x="0" y="0"/>
              <a:ext cx="432" cy="4320"/>
            </a:xfrm>
            <a:prstGeom prst="rect">
              <a:avLst/>
            </a:prstGeom>
            <a:noFill/>
            <a:ln w="9525">
              <a:noFill/>
              <a:miter lim="800000"/>
              <a:headEnd/>
              <a:tailEnd/>
            </a:ln>
          </p:spPr>
        </p:pic>
        <p:pic>
          <p:nvPicPr>
            <p:cNvPr id="6" name="Picture 9" descr="D:\FRONTPAGE THEMES\EXPEDITN\EXPHORSA.PNG"/>
            <p:cNvPicPr>
              <a:picLocks noChangeAspect="1" noChangeArrowheads="1"/>
            </p:cNvPicPr>
            <p:nvPr/>
          </p:nvPicPr>
          <p:blipFill>
            <a:blip r:embed="rId3"/>
            <a:srcRect/>
            <a:stretch>
              <a:fillRect/>
            </a:stretch>
          </p:blipFill>
          <p:spPr bwMode="auto">
            <a:xfrm>
              <a:off x="2208" y="3600"/>
              <a:ext cx="1800" cy="60"/>
            </a:xfrm>
            <a:prstGeom prst="rect">
              <a:avLst/>
            </a:prstGeom>
            <a:noFill/>
            <a:ln w="9525">
              <a:noFill/>
              <a:miter lim="800000"/>
              <a:headEnd/>
              <a:tailEnd/>
            </a:ln>
          </p:spPr>
        </p:pic>
      </p:grpSp>
      <p:pic>
        <p:nvPicPr>
          <p:cNvPr id="7" name="Picture 10" descr="P:\!Themes\Expedition\EXPHORSA.GIF"/>
          <p:cNvPicPr>
            <a:picLocks noChangeAspect="1" noChangeArrowheads="1"/>
          </p:cNvPicPr>
          <p:nvPr/>
        </p:nvPicPr>
        <p:blipFill>
          <a:blip r:embed="rId4"/>
          <a:srcRect/>
          <a:stretch>
            <a:fillRect/>
          </a:stretch>
        </p:blipFill>
        <p:spPr bwMode="auto">
          <a:xfrm>
            <a:off x="1981200" y="3657600"/>
            <a:ext cx="5715000" cy="95250"/>
          </a:xfrm>
          <a:prstGeom prst="rect">
            <a:avLst/>
          </a:prstGeom>
          <a:noFill/>
          <a:ln w="9525">
            <a:noFill/>
            <a:miter lim="800000"/>
            <a:headEnd/>
            <a:tailEnd/>
          </a:ln>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GB"/>
              <a:t>Click to edit Master title style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GB"/>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smtClean="0"/>
            </a:lvl1pPr>
          </a:lstStyle>
          <a:p>
            <a:pPr>
              <a:defRPr/>
            </a:pPr>
            <a:endParaRPr lang="en-GB"/>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smtClean="0"/>
            </a:lvl1pPr>
          </a:lstStyle>
          <a:p>
            <a:pPr>
              <a:defRPr/>
            </a:pPr>
            <a:endParaRPr lang="en-GB"/>
          </a:p>
        </p:txBody>
      </p:sp>
      <p:sp>
        <p:nvSpPr>
          <p:cNvPr id="10" name="Rectangle 6"/>
          <p:cNvSpPr>
            <a:spLocks noGrp="1" noChangeArrowheads="1"/>
          </p:cNvSpPr>
          <p:nvPr>
            <p:ph type="sldNum" sz="quarter" idx="12"/>
          </p:nvPr>
        </p:nvSpPr>
        <p:spPr/>
        <p:txBody>
          <a:bodyPr anchorCtr="0"/>
          <a:lstStyle>
            <a:lvl1pPr>
              <a:defRPr smtClean="0"/>
            </a:lvl1pPr>
          </a:lstStyle>
          <a:p>
            <a:pPr>
              <a:defRPr/>
            </a:pPr>
            <a:fld id="{2D7B80A6-9458-49AD-BA26-03BF03866B7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4492F7D-2EEC-4C32-AFE0-5FC6E7538BB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96100" y="381000"/>
            <a:ext cx="1943100" cy="5499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2038" y="381000"/>
            <a:ext cx="5681662" cy="5499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455EC47-E908-4CB0-A636-F28F7F43D5C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15EFE18-73B0-4407-9D03-645F038A239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310266C-DAE7-481E-BFBE-9D327CD5A39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415D75-28AF-478F-9C51-FEC416793AC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06D902B-7B3E-4EF1-A931-183A9487811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8B41D66-04A0-4E76-A138-AB8E6BC9261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4D6EC28-DFE5-487F-843F-C7BBF96B719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3765C05-DFDB-47DB-A67A-541E983A4C4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C4BB72C-99C1-4C55-AA5A-38DD7F1B3BB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C:\My Documents\bits\Expbanna.png"/>
          <p:cNvPicPr>
            <a:picLocks noChangeAspect="1" noChangeArrowheads="1"/>
          </p:cNvPicPr>
          <p:nvPr/>
        </p:nvPicPr>
        <p:blipFill>
          <a:blip r:embed="rId14"/>
          <a:srcRect/>
          <a:stretch>
            <a:fillRect/>
          </a:stretch>
        </p:blipFill>
        <p:spPr bwMode="invGray">
          <a:xfrm>
            <a:off x="0" y="0"/>
            <a:ext cx="6858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307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smtClean="0">
                <a:solidFill>
                  <a:schemeClr val="tx2"/>
                </a:solidFill>
                <a:latin typeface="Arial" charset="0"/>
              </a:defRPr>
            </a:lvl1pPr>
          </a:lstStyle>
          <a:p>
            <a:pPr>
              <a:defRPr/>
            </a:pPr>
            <a:endParaRPr lang="en-GB"/>
          </a:p>
        </p:txBody>
      </p:sp>
      <p:sp>
        <p:nvSpPr>
          <p:cNvPr id="307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smtClean="0">
                <a:solidFill>
                  <a:schemeClr val="tx2"/>
                </a:solidFill>
                <a:latin typeface="Arial" charset="0"/>
              </a:defRPr>
            </a:lvl1pPr>
          </a:lstStyle>
          <a:p>
            <a:pPr>
              <a:defRPr/>
            </a:pPr>
            <a:endParaRPr lang="en-GB"/>
          </a:p>
        </p:txBody>
      </p:sp>
      <p:sp>
        <p:nvSpPr>
          <p:cNvPr id="307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smtClean="0">
                <a:solidFill>
                  <a:schemeClr val="tx2"/>
                </a:solidFill>
                <a:latin typeface="Arial" charset="0"/>
              </a:defRPr>
            </a:lvl1pPr>
          </a:lstStyle>
          <a:p>
            <a:pPr>
              <a:defRPr/>
            </a:pPr>
            <a:fld id="{72290B78-B8D3-4962-B583-9E8792428D0D}" type="slidenum">
              <a:rPr lang="en-GB"/>
              <a:pPr>
                <a:defRPr/>
              </a:pPr>
              <a:t>‹#›</a:t>
            </a:fld>
            <a:endParaRPr lang="en-GB"/>
          </a:p>
        </p:txBody>
      </p:sp>
      <p:pic>
        <p:nvPicPr>
          <p:cNvPr id="1031" name="Picture 7" descr="P:\!Themes\Expedition\EXPHORSA.GIF"/>
          <p:cNvPicPr>
            <a:picLocks noChangeAspect="1" noChangeArrowheads="1"/>
          </p:cNvPicPr>
          <p:nvPr/>
        </p:nvPicPr>
        <p:blipFill>
          <a:blip r:embed="rId15"/>
          <a:srcRect/>
          <a:stretch>
            <a:fillRect/>
          </a:stretch>
        </p:blipFill>
        <p:spPr bwMode="auto">
          <a:xfrm>
            <a:off x="1066800" y="1574800"/>
            <a:ext cx="7772400" cy="130175"/>
          </a:xfrm>
          <a:prstGeom prst="rect">
            <a:avLst/>
          </a:prstGeom>
          <a:noFill/>
          <a:ln w="9525">
            <a:noFill/>
            <a:miter lim="800000"/>
            <a:headEnd/>
            <a:tailEnd/>
          </a:ln>
        </p:spPr>
      </p:pic>
      <p:sp>
        <p:nvSpPr>
          <p:cNvPr id="1032"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17"/>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 Target="slide19.xml"/><Relationship Id="rId7" Type="http://schemas.openxmlformats.org/officeDocument/2006/relationships/slide" Target="slide20.xml"/><Relationship Id="rId12"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slide" Target="slide21.xml"/><Relationship Id="rId10" Type="http://schemas.openxmlformats.org/officeDocument/2006/relationships/image" Target="../media/image13.png"/><Relationship Id="rId4" Type="http://schemas.openxmlformats.org/officeDocument/2006/relationships/image" Target="../media/image9.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0.jpeg"/><Relationship Id="rId4" Type="http://schemas.openxmlformats.org/officeDocument/2006/relationships/slide" Target="slide2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gif"/><Relationship Id="rId5" Type="http://schemas.openxmlformats.org/officeDocument/2006/relationships/image" Target="../media/image21.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20.xml"/></Relationships>
</file>

<file path=ppt/slides/_rels/slide9.xml.rels><?xml version="1.0" encoding="UTF-8" standalone="yes"?>
<Relationships xmlns="http://schemas.openxmlformats.org/package/2006/relationships"><Relationship Id="rId3" Type="http://schemas.openxmlformats.org/officeDocument/2006/relationships/image" Target="http://www.enchantedlearning.com/europe/britain/Flagsequence.GIF" TargetMode="External"/><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4" name="Picture 4" descr="C:\kursus\Lucia Alver\Pildid helid\london.jpg"/>
          <p:cNvPicPr>
            <a:picLocks noChangeAspect="1" noChangeArrowheads="1"/>
          </p:cNvPicPr>
          <p:nvPr/>
        </p:nvPicPr>
        <p:blipFill>
          <a:blip r:embed="rId2"/>
          <a:srcRect/>
          <a:stretch>
            <a:fillRect/>
          </a:stretch>
        </p:blipFill>
        <p:spPr bwMode="auto">
          <a:xfrm>
            <a:off x="2124075" y="533400"/>
            <a:ext cx="5327650" cy="2895600"/>
          </a:xfrm>
          <a:prstGeom prst="rect">
            <a:avLst/>
          </a:prstGeom>
          <a:noFill/>
          <a:ln w="9525">
            <a:noFill/>
            <a:miter lim="800000"/>
            <a:headEnd/>
            <a:tailEnd/>
          </a:ln>
        </p:spPr>
      </p:pic>
      <p:sp>
        <p:nvSpPr>
          <p:cNvPr id="20486" name="Rectangle 6"/>
          <p:cNvSpPr>
            <a:spLocks noGrp="1" noChangeArrowheads="1"/>
          </p:cNvSpPr>
          <p:nvPr>
            <p:ph type="ctrTitle"/>
          </p:nvPr>
        </p:nvSpPr>
        <p:spPr>
          <a:xfrm>
            <a:off x="1752600" y="3068638"/>
            <a:ext cx="6400800" cy="1728787"/>
          </a:xfrm>
          <a:noFill/>
          <a:ln w="9525" cmpd="sng"/>
        </p:spPr>
        <p:txBody>
          <a:bodyPr/>
          <a:lstStyle/>
          <a:p>
            <a:pPr eaLnBrk="1" hangingPunct="1"/>
            <a:r>
              <a:rPr lang="et-EE" sz="3600" b="1" smtClean="0">
                <a:solidFill>
                  <a:srgbClr val="0000CC"/>
                </a:solidFill>
              </a:rPr>
              <a:t>WELCOME TO </a:t>
            </a:r>
            <a:r>
              <a:rPr lang="en-US" sz="3600" b="1" smtClean="0">
                <a:solidFill>
                  <a:srgbClr val="0000CC"/>
                </a:solidFill>
              </a:rPr>
              <a:t>GREAT BRITAIN</a:t>
            </a:r>
            <a:r>
              <a:rPr lang="et-EE" sz="3600" b="1" smtClean="0">
                <a:solidFill>
                  <a:srgbClr val="0000CC"/>
                </a:solidFill>
              </a:rPr>
              <a:t>!</a:t>
            </a:r>
            <a:endParaRPr lang="en-GB" sz="3600" b="1" smtClean="0">
              <a:solidFill>
                <a:srgbClr val="0000CC"/>
              </a:solidFill>
            </a:endParaRPr>
          </a:p>
        </p:txBody>
      </p:sp>
      <p:sp>
        <p:nvSpPr>
          <p:cNvPr id="3077" name="WordArt 5"/>
          <p:cNvSpPr>
            <a:spLocks noChangeArrowheads="1" noChangeShapeType="1" noTextEdit="1"/>
          </p:cNvSpPr>
          <p:nvPr/>
        </p:nvSpPr>
        <p:spPr bwMode="auto">
          <a:xfrm>
            <a:off x="6516688" y="5229225"/>
            <a:ext cx="2200275" cy="852488"/>
          </a:xfrm>
          <a:prstGeom prst="rect">
            <a:avLst/>
          </a:prstGeom>
        </p:spPr>
        <p:txBody>
          <a:bodyPr wrap="none" fromWordArt="1">
            <a:prstTxWarp prst="textWave1">
              <a:avLst>
                <a:gd name="adj1" fmla="val 13005"/>
                <a:gd name="adj2" fmla="val 0"/>
              </a:avLst>
            </a:prstTxWarp>
          </a:bodyPr>
          <a:lstStyle/>
          <a:p>
            <a:r>
              <a:rPr lang="en-US" sz="36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Sharipova Z</a:t>
            </a:r>
            <a:endParaRPr lang="ru-RU" sz="36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grpId="0" nodeType="afterEffect">
                                  <p:stCondLst>
                                    <p:cond delay="2000"/>
                                  </p:stCondLst>
                                  <p:childTnLst>
                                    <p:set>
                                      <p:cBhvr>
                                        <p:cTn id="11" dur="1" fill="hold">
                                          <p:stCondLst>
                                            <p:cond delay="0"/>
                                          </p:stCondLst>
                                        </p:cTn>
                                        <p:tgtEl>
                                          <p:spTgt spid="20486"/>
                                        </p:tgtEl>
                                        <p:attrNameLst>
                                          <p:attrName>style.visibility</p:attrName>
                                        </p:attrNameLst>
                                      </p:cBhvr>
                                      <p:to>
                                        <p:strVal val="visible"/>
                                      </p:to>
                                    </p:set>
                                    <p:animEffect transition="in" filter="randombar(horizontal)">
                                      <p:cBhvr>
                                        <p:cTn id="12"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611188" y="3573463"/>
            <a:ext cx="8229600" cy="2286000"/>
          </a:xfrm>
          <a:prstGeom prst="rect">
            <a:avLst/>
          </a:prstGeom>
          <a:noFill/>
          <a:ln w="9525">
            <a:noFill/>
            <a:miter lim="800000"/>
            <a:headEnd/>
            <a:tailEnd/>
          </a:ln>
          <a:effectLst/>
        </p:spPr>
        <p:txBody>
          <a:bodyPr/>
          <a:lstStyle/>
          <a:p>
            <a:pPr algn="l" eaLnBrk="0" hangingPunct="0"/>
            <a:r>
              <a:rPr lang="en-US" sz="2800">
                <a:solidFill>
                  <a:srgbClr val="84582C"/>
                </a:solidFill>
                <a:latin typeface="Calisto MT" pitchFamily="18" charset="0"/>
              </a:rPr>
              <a:t>Dating to the 12th century, the historic cross of St. Andrew was first hoisted in 1512. Also known as the Saltire, it is one of the oldest country flags. The Saltire is </a:t>
            </a:r>
            <a:r>
              <a:rPr lang="en-GB" sz="2800">
                <a:solidFill>
                  <a:srgbClr val="84582C"/>
                </a:solidFill>
                <a:latin typeface="Calisto MT" pitchFamily="18" charset="0"/>
              </a:rPr>
              <a:t>a flag with a diagonal cross whose arms extend to the corners of the flag</a:t>
            </a:r>
            <a:endParaRPr lang="ru-RU" sz="2800">
              <a:solidFill>
                <a:srgbClr val="84582C"/>
              </a:solidFill>
              <a:latin typeface="Calisto MT" pitchFamily="18" charset="0"/>
            </a:endParaRPr>
          </a:p>
        </p:txBody>
      </p:sp>
      <p:pic>
        <p:nvPicPr>
          <p:cNvPr id="49157" name="Picture 5" descr="scotlandflag"/>
          <p:cNvPicPr>
            <a:picLocks noChangeAspect="1" noChangeArrowheads="1"/>
          </p:cNvPicPr>
          <p:nvPr/>
        </p:nvPicPr>
        <p:blipFill>
          <a:blip r:embed="rId2"/>
          <a:srcRect/>
          <a:stretch>
            <a:fillRect/>
          </a:stretch>
        </p:blipFill>
        <p:spPr bwMode="auto">
          <a:xfrm>
            <a:off x="5334000" y="685800"/>
            <a:ext cx="3429000" cy="2055813"/>
          </a:xfrm>
          <a:prstGeom prst="rect">
            <a:avLst/>
          </a:prstGeom>
          <a:noFill/>
          <a:ln w="9525">
            <a:noFill/>
            <a:miter lim="800000"/>
            <a:headEnd/>
            <a:tailEnd/>
          </a:ln>
        </p:spPr>
      </p:pic>
      <p:sp>
        <p:nvSpPr>
          <p:cNvPr id="49158" name="Rectangle 6"/>
          <p:cNvSpPr>
            <a:spLocks noChangeArrowheads="1"/>
          </p:cNvSpPr>
          <p:nvPr/>
        </p:nvSpPr>
        <p:spPr bwMode="auto">
          <a:xfrm>
            <a:off x="827088" y="1196975"/>
            <a:ext cx="4217987" cy="1066800"/>
          </a:xfrm>
          <a:prstGeom prst="rect">
            <a:avLst/>
          </a:prstGeom>
          <a:noFill/>
          <a:ln w="9525">
            <a:noFill/>
            <a:miter lim="800000"/>
            <a:headEnd/>
            <a:tailEnd/>
          </a:ln>
          <a:effectLst/>
        </p:spPr>
        <p:txBody>
          <a:bodyPr>
            <a:spAutoFit/>
          </a:bodyPr>
          <a:lstStyle/>
          <a:p>
            <a:pPr algn="l">
              <a:spcBef>
                <a:spcPct val="0"/>
              </a:spcBef>
            </a:pPr>
            <a:r>
              <a:rPr lang="en-US" sz="3200">
                <a:solidFill>
                  <a:srgbClr val="0909E9"/>
                </a:solidFill>
                <a:latin typeface="Calisto MT" pitchFamily="18" charset="0"/>
              </a:rPr>
              <a:t>The flag of Scotland - St Andrew’s Cross</a:t>
            </a:r>
            <a:r>
              <a:rPr lang="en-US" sz="3200">
                <a:solidFill>
                  <a:srgbClr val="0909E9"/>
                </a:solidFill>
                <a:latin typeface="Garamond" pitchFamily="18" charset="0"/>
              </a:rPr>
              <a:t> </a:t>
            </a:r>
            <a:endParaRPr lang="ru-RU" sz="3200">
              <a:solidFill>
                <a:srgbClr val="0909E9"/>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randombar(horizontal)">
                                      <p:cBhvr>
                                        <p:cTn id="7" dur="20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900113" y="908050"/>
            <a:ext cx="3962400" cy="1922463"/>
          </a:xfrm>
          <a:prstGeom prst="rect">
            <a:avLst/>
          </a:prstGeom>
          <a:noFill/>
          <a:ln w="9525">
            <a:noFill/>
            <a:miter lim="800000"/>
            <a:headEnd/>
            <a:tailEnd/>
          </a:ln>
          <a:effectLst/>
        </p:spPr>
        <p:txBody>
          <a:bodyPr>
            <a:spAutoFit/>
          </a:bodyPr>
          <a:lstStyle/>
          <a:p>
            <a:pPr algn="l">
              <a:spcBef>
                <a:spcPct val="50000"/>
              </a:spcBef>
            </a:pPr>
            <a:r>
              <a:rPr lang="en-US" sz="3600" b="1">
                <a:solidFill>
                  <a:srgbClr val="0909E9"/>
                </a:solidFill>
                <a:latin typeface="Calisto MT" pitchFamily="18" charset="0"/>
              </a:rPr>
              <a:t>The flag of England - St George’s Cross</a:t>
            </a:r>
            <a:r>
              <a:rPr lang="en-US" sz="4800">
                <a:solidFill>
                  <a:srgbClr val="84582C"/>
                </a:solidFill>
                <a:latin typeface="Calisto MT" pitchFamily="18" charset="0"/>
              </a:rPr>
              <a:t> </a:t>
            </a:r>
            <a:endParaRPr lang="ru-RU" sz="4800">
              <a:solidFill>
                <a:srgbClr val="84582C"/>
              </a:solidFill>
              <a:latin typeface="Calisto MT" pitchFamily="18" charset="0"/>
            </a:endParaRPr>
          </a:p>
        </p:txBody>
      </p:sp>
      <p:pic>
        <p:nvPicPr>
          <p:cNvPr id="51205" name="Picture 5" descr="england"/>
          <p:cNvPicPr>
            <a:picLocks noChangeAspect="1" noChangeArrowheads="1"/>
          </p:cNvPicPr>
          <p:nvPr/>
        </p:nvPicPr>
        <p:blipFill>
          <a:blip r:embed="rId2"/>
          <a:srcRect/>
          <a:stretch>
            <a:fillRect/>
          </a:stretch>
        </p:blipFill>
        <p:spPr bwMode="auto">
          <a:xfrm>
            <a:off x="4932363" y="404813"/>
            <a:ext cx="3810000" cy="2286000"/>
          </a:xfrm>
          <a:prstGeom prst="rect">
            <a:avLst/>
          </a:prstGeom>
          <a:noFill/>
        </p:spPr>
      </p:pic>
      <p:pic>
        <p:nvPicPr>
          <p:cNvPr id="51206" name="Picture 6"/>
          <p:cNvPicPr>
            <a:picLocks noChangeAspect="1" noChangeArrowheads="1"/>
          </p:cNvPicPr>
          <p:nvPr/>
        </p:nvPicPr>
        <p:blipFill>
          <a:blip r:embed="rId3">
            <a:clrChange>
              <a:clrFrom>
                <a:srgbClr val="FFFFFF"/>
              </a:clrFrom>
              <a:clrTo>
                <a:srgbClr val="FFFFFF">
                  <a:alpha val="0"/>
                </a:srgbClr>
              </a:clrTo>
            </a:clrChange>
          </a:blip>
          <a:srcRect l="11789" t="18913" r="18423" b="38235"/>
          <a:stretch>
            <a:fillRect/>
          </a:stretch>
        </p:blipFill>
        <p:spPr bwMode="auto">
          <a:xfrm>
            <a:off x="5076825" y="3573463"/>
            <a:ext cx="3733800" cy="2209800"/>
          </a:xfrm>
          <a:prstGeom prst="rect">
            <a:avLst/>
          </a:prstGeom>
          <a:solidFill>
            <a:schemeClr val="bg1"/>
          </a:solidFill>
          <a:ln w="19050">
            <a:solidFill>
              <a:srgbClr val="000000"/>
            </a:solidFill>
            <a:miter lim="800000"/>
            <a:headEnd/>
            <a:tailEnd/>
          </a:ln>
        </p:spPr>
      </p:pic>
      <p:sp>
        <p:nvSpPr>
          <p:cNvPr id="51207" name="Rectangle 7"/>
          <p:cNvSpPr>
            <a:spLocks noGrp="1" noChangeArrowheads="1"/>
          </p:cNvSpPr>
          <p:nvPr>
            <p:ph type="title" idx="4294967295"/>
          </p:nvPr>
        </p:nvSpPr>
        <p:spPr>
          <a:xfrm>
            <a:off x="827088" y="3716338"/>
            <a:ext cx="4027487" cy="1873250"/>
          </a:xfrm>
          <a:noFill/>
        </p:spPr>
        <p:txBody>
          <a:bodyPr anchor="ctr"/>
          <a:lstStyle/>
          <a:p>
            <a:r>
              <a:rPr lang="en-US" smtClean="0">
                <a:solidFill>
                  <a:srgbClr val="0909E9"/>
                </a:solidFill>
              </a:rPr>
              <a:t>The flag of Ireland -  St Patrick Cross</a:t>
            </a:r>
            <a:endParaRPr lang="ru-RU" smtClean="0">
              <a:solidFill>
                <a:srgbClr val="0909E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plus(in)">
                                      <p:cBhvr>
                                        <p:cTn id="7" dur="2000"/>
                                        <p:tgtEl>
                                          <p:spTgt spid="51205"/>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51206"/>
                                        </p:tgtEl>
                                        <p:attrNameLst>
                                          <p:attrName>style.visibility</p:attrName>
                                        </p:attrNameLst>
                                      </p:cBhvr>
                                      <p:to>
                                        <p:strVal val="visible"/>
                                      </p:to>
                                    </p:set>
                                    <p:animEffect transition="in" filter="box(in)">
                                      <p:cBhvr>
                                        <p:cTn id="11" dur="20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royal_banner_uk"/>
          <p:cNvPicPr>
            <a:picLocks noChangeAspect="1" noChangeArrowheads="1"/>
          </p:cNvPicPr>
          <p:nvPr/>
        </p:nvPicPr>
        <p:blipFill>
          <a:blip r:embed="rId2"/>
          <a:srcRect/>
          <a:stretch>
            <a:fillRect/>
          </a:stretch>
        </p:blipFill>
        <p:spPr bwMode="auto">
          <a:xfrm>
            <a:off x="1106488" y="2119313"/>
            <a:ext cx="7239000" cy="3619500"/>
          </a:xfrm>
          <a:prstGeom prst="rect">
            <a:avLst/>
          </a:prstGeom>
          <a:noFill/>
        </p:spPr>
      </p:pic>
      <p:sp>
        <p:nvSpPr>
          <p:cNvPr id="50181" name="Rectangle 5"/>
          <p:cNvSpPr>
            <a:spLocks noGrp="1" noChangeArrowheads="1"/>
          </p:cNvSpPr>
          <p:nvPr>
            <p:ph type="title" idx="4294967295"/>
          </p:nvPr>
        </p:nvSpPr>
        <p:spPr>
          <a:xfrm>
            <a:off x="611188" y="260350"/>
            <a:ext cx="8229600" cy="1143000"/>
          </a:xfrm>
          <a:noFill/>
        </p:spPr>
        <p:txBody>
          <a:bodyPr anchor="ctr"/>
          <a:lstStyle/>
          <a:p>
            <a:r>
              <a:rPr lang="en-US" smtClean="0">
                <a:solidFill>
                  <a:srgbClr val="0909E9"/>
                </a:solidFill>
              </a:rPr>
              <a:t>Royal Banner of the King or Queen of the United Kingdom Today.</a:t>
            </a:r>
            <a:endParaRPr lang="ru-RU" smtClean="0">
              <a:solidFill>
                <a:srgbClr val="0909E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2000" fill="hold"/>
                                        <p:tgtEl>
                                          <p:spTgt spid="50180"/>
                                        </p:tgtEl>
                                        <p:attrNameLst>
                                          <p:attrName>ppt_x</p:attrName>
                                        </p:attrNameLst>
                                      </p:cBhvr>
                                      <p:tavLst>
                                        <p:tav tm="0">
                                          <p:val>
                                            <p:strVal val="#ppt_x-.2"/>
                                          </p:val>
                                        </p:tav>
                                        <p:tav tm="100000">
                                          <p:val>
                                            <p:strVal val="#ppt_x"/>
                                          </p:val>
                                        </p:tav>
                                      </p:tavLst>
                                    </p:anim>
                                    <p:anim calcmode="lin" valueType="num">
                                      <p:cBhvr>
                                        <p:cTn id="8" dur="2000" fill="hold"/>
                                        <p:tgtEl>
                                          <p:spTgt spid="50180"/>
                                        </p:tgtEl>
                                        <p:attrNameLst>
                                          <p:attrName>ppt_y</p:attrName>
                                        </p:attrNameLst>
                                      </p:cBhvr>
                                      <p:tavLst>
                                        <p:tav tm="0">
                                          <p:val>
                                            <p:strVal val="#ppt_y"/>
                                          </p:val>
                                        </p:tav>
                                        <p:tav tm="100000">
                                          <p:val>
                                            <p:strVal val="#ppt_y"/>
                                          </p:val>
                                        </p:tav>
                                      </p:tavLst>
                                    </p:anim>
                                    <p:animEffect transition="in" filter="wipe(right)" prLst="gradientSize: 0.1">
                                      <p:cBhvr>
                                        <p:cTn id="9"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p:cNvSpPr>
            <a:spLocks noGrp="1" noChangeArrowheads="1"/>
          </p:cNvSpPr>
          <p:nvPr>
            <p:ph type="title" idx="4294967295"/>
          </p:nvPr>
        </p:nvSpPr>
        <p:spPr>
          <a:xfrm>
            <a:off x="755650" y="260350"/>
            <a:ext cx="8229600" cy="1143000"/>
          </a:xfrm>
          <a:noFill/>
        </p:spPr>
        <p:txBody>
          <a:bodyPr anchor="ctr"/>
          <a:lstStyle/>
          <a:p>
            <a:r>
              <a:rPr lang="en-US" b="1" smtClean="0">
                <a:solidFill>
                  <a:srgbClr val="0909E9"/>
                </a:solidFill>
              </a:rPr>
              <a:t>The Royal Banner of England</a:t>
            </a:r>
            <a:endParaRPr lang="ru-RU" b="1" smtClean="0">
              <a:solidFill>
                <a:srgbClr val="0909E9"/>
              </a:solidFill>
            </a:endParaRPr>
          </a:p>
        </p:txBody>
      </p:sp>
      <p:pic>
        <p:nvPicPr>
          <p:cNvPr id="52232" name="Picture 8" descr="[Royal banner of England]"/>
          <p:cNvPicPr>
            <a:picLocks noChangeAspect="1" noChangeArrowheads="1"/>
          </p:cNvPicPr>
          <p:nvPr>
            <p:ph type="body" idx="4294967295"/>
          </p:nvPr>
        </p:nvPicPr>
        <p:blipFill>
          <a:blip r:embed="rId2"/>
          <a:srcRect/>
          <a:stretch>
            <a:fillRect/>
          </a:stretch>
        </p:blipFill>
        <p:spPr>
          <a:xfrm>
            <a:off x="2613025" y="2347913"/>
            <a:ext cx="4514850" cy="30099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2232"/>
                                        </p:tgtEl>
                                        <p:attrNameLst>
                                          <p:attrName>style.visibility</p:attrName>
                                        </p:attrNameLst>
                                      </p:cBhvr>
                                      <p:to>
                                        <p:strVal val="visible"/>
                                      </p:to>
                                    </p:set>
                                    <p:animEffect transition="in" filter="fade">
                                      <p:cBhvr>
                                        <p:cTn id="7" dur="1600" decel="100000"/>
                                        <p:tgtEl>
                                          <p:spTgt spid="52232"/>
                                        </p:tgtEl>
                                      </p:cBhvr>
                                    </p:animEffect>
                                    <p:anim calcmode="lin" valueType="num">
                                      <p:cBhvr>
                                        <p:cTn id="8" dur="1600" decel="100000" fill="hold"/>
                                        <p:tgtEl>
                                          <p:spTgt spid="52232"/>
                                        </p:tgtEl>
                                        <p:attrNameLst>
                                          <p:attrName>style.rotation</p:attrName>
                                        </p:attrNameLst>
                                      </p:cBhvr>
                                      <p:tavLst>
                                        <p:tav tm="0">
                                          <p:val>
                                            <p:fltVal val="-90"/>
                                          </p:val>
                                        </p:tav>
                                        <p:tav tm="100000">
                                          <p:val>
                                            <p:fltVal val="0"/>
                                          </p:val>
                                        </p:tav>
                                      </p:tavLst>
                                    </p:anim>
                                    <p:anim calcmode="lin" valueType="num">
                                      <p:cBhvr>
                                        <p:cTn id="9" dur="1600" decel="100000" fill="hold"/>
                                        <p:tgtEl>
                                          <p:spTgt spid="52232"/>
                                        </p:tgtEl>
                                        <p:attrNameLst>
                                          <p:attrName>ppt_x</p:attrName>
                                        </p:attrNameLst>
                                      </p:cBhvr>
                                      <p:tavLst>
                                        <p:tav tm="0">
                                          <p:val>
                                            <p:strVal val="#ppt_x+0.4"/>
                                          </p:val>
                                        </p:tav>
                                        <p:tav tm="100000">
                                          <p:val>
                                            <p:strVal val="#ppt_x-0.05"/>
                                          </p:val>
                                        </p:tav>
                                      </p:tavLst>
                                    </p:anim>
                                    <p:anim calcmode="lin" valueType="num">
                                      <p:cBhvr>
                                        <p:cTn id="10" dur="1600" decel="100000" fill="hold"/>
                                        <p:tgtEl>
                                          <p:spTgt spid="5223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223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22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idx="4294967295"/>
          </p:nvPr>
        </p:nvSpPr>
        <p:spPr>
          <a:xfrm>
            <a:off x="684213" y="260350"/>
            <a:ext cx="4267200" cy="1439863"/>
          </a:xfrm>
          <a:noFill/>
        </p:spPr>
        <p:txBody>
          <a:bodyPr anchor="ctr"/>
          <a:lstStyle/>
          <a:p>
            <a:r>
              <a:rPr lang="en-US" b="1" smtClean="0">
                <a:solidFill>
                  <a:srgbClr val="0909E9"/>
                </a:solidFill>
              </a:rPr>
              <a:t>Scottish Royal banner</a:t>
            </a:r>
            <a:endParaRPr lang="ru-RU" b="1" smtClean="0">
              <a:solidFill>
                <a:srgbClr val="0909E9"/>
              </a:solidFill>
            </a:endParaRPr>
          </a:p>
        </p:txBody>
      </p:sp>
      <p:sp>
        <p:nvSpPr>
          <p:cNvPr id="53253" name="Rectangle 5"/>
          <p:cNvSpPr>
            <a:spLocks noGrp="1" noChangeArrowheads="1"/>
          </p:cNvSpPr>
          <p:nvPr>
            <p:ph type="body" idx="4294967295"/>
          </p:nvPr>
        </p:nvSpPr>
        <p:spPr>
          <a:xfrm>
            <a:off x="914400" y="3810000"/>
            <a:ext cx="7315200" cy="2286000"/>
          </a:xfrm>
          <a:noFill/>
        </p:spPr>
        <p:txBody>
          <a:bodyPr/>
          <a:lstStyle/>
          <a:p>
            <a:pPr marL="0" indent="0">
              <a:buFontTx/>
              <a:buNone/>
            </a:pPr>
            <a:r>
              <a:rPr lang="en-US" smtClean="0"/>
              <a:t>The Royal Flag of Scotland, or Rampart Lion, features a traditional red lion on a gold field. It is widely used as a second national flag.</a:t>
            </a:r>
            <a:endParaRPr lang="ru-RU" smtClean="0"/>
          </a:p>
        </p:txBody>
      </p:sp>
      <p:pic>
        <p:nvPicPr>
          <p:cNvPr id="53254" name="Picture 6" descr="cid_000701c131742d0a46600100007flelandspc"/>
          <p:cNvPicPr>
            <a:picLocks noChangeAspect="1" noChangeArrowheads="1"/>
          </p:cNvPicPr>
          <p:nvPr/>
        </p:nvPicPr>
        <p:blipFill>
          <a:blip r:embed="rId2"/>
          <a:srcRect/>
          <a:stretch>
            <a:fillRect/>
          </a:stretch>
        </p:blipFill>
        <p:spPr bwMode="auto">
          <a:xfrm>
            <a:off x="4932363" y="549275"/>
            <a:ext cx="4019550" cy="2627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checkerboard(across)">
                                      <p:cBhvr>
                                        <p:cTn id="7" dur="2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idx="4294967295"/>
          </p:nvPr>
        </p:nvSpPr>
        <p:spPr>
          <a:xfrm>
            <a:off x="1187450" y="549275"/>
            <a:ext cx="3886200" cy="563563"/>
          </a:xfrm>
          <a:noFill/>
        </p:spPr>
        <p:txBody>
          <a:bodyPr anchor="ctr"/>
          <a:lstStyle/>
          <a:p>
            <a:r>
              <a:rPr lang="en-US" smtClean="0">
                <a:solidFill>
                  <a:srgbClr val="0909E9"/>
                </a:solidFill>
              </a:rPr>
              <a:t>The Welsh flag</a:t>
            </a:r>
            <a:r>
              <a:rPr lang="en-US" smtClean="0"/>
              <a:t> </a:t>
            </a:r>
            <a:endParaRPr lang="ru-RU" smtClean="0"/>
          </a:p>
        </p:txBody>
      </p:sp>
      <p:pic>
        <p:nvPicPr>
          <p:cNvPr id="54277" name="Picture 5" descr="flag of Wales"/>
          <p:cNvPicPr>
            <a:picLocks noChangeAspect="1" noChangeArrowheads="1"/>
          </p:cNvPicPr>
          <p:nvPr/>
        </p:nvPicPr>
        <p:blipFill>
          <a:blip r:embed="rId2"/>
          <a:srcRect/>
          <a:stretch>
            <a:fillRect/>
          </a:stretch>
        </p:blipFill>
        <p:spPr bwMode="auto">
          <a:xfrm>
            <a:off x="4932363" y="260350"/>
            <a:ext cx="3714750" cy="2190750"/>
          </a:xfrm>
          <a:prstGeom prst="rect">
            <a:avLst/>
          </a:prstGeom>
          <a:noFill/>
          <a:ln w="9525">
            <a:noFill/>
            <a:miter lim="800000"/>
            <a:headEnd/>
            <a:tailEnd/>
          </a:ln>
        </p:spPr>
      </p:pic>
      <p:sp>
        <p:nvSpPr>
          <p:cNvPr id="54278" name="Rectangle 6"/>
          <p:cNvSpPr>
            <a:spLocks noGrp="1" noChangeArrowheads="1"/>
          </p:cNvSpPr>
          <p:nvPr>
            <p:ph type="body" idx="4294967295"/>
          </p:nvPr>
        </p:nvSpPr>
        <p:spPr>
          <a:xfrm>
            <a:off x="539750" y="3068638"/>
            <a:ext cx="8353425" cy="3313112"/>
          </a:xfrm>
          <a:noFill/>
        </p:spPr>
        <p:txBody>
          <a:bodyPr/>
          <a:lstStyle/>
          <a:p>
            <a:pPr marL="0" indent="0">
              <a:spcBef>
                <a:spcPct val="0"/>
              </a:spcBef>
              <a:buFontTx/>
              <a:buNone/>
            </a:pPr>
            <a:r>
              <a:rPr lang="en-US" smtClean="0"/>
              <a:t>This flag was officially adopted in 1959, but the red dragon (</a:t>
            </a:r>
            <a:r>
              <a:rPr lang="en-US" i="1" smtClean="0"/>
              <a:t>possibly Roman in origin</a:t>
            </a:r>
            <a:r>
              <a:rPr lang="en-US" smtClean="0"/>
              <a:t>) has been associated with Wales for many centuries. The green and white background stripes represent the House of Tudor, a Welsh dynasty that once held the English throne. </a:t>
            </a:r>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wheel(3)">
                                      <p:cBhvr>
                                        <p:cTn id="7" dur="20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idx="4294967295"/>
          </p:nvPr>
        </p:nvSpPr>
        <p:spPr>
          <a:xfrm>
            <a:off x="1331913" y="476250"/>
            <a:ext cx="7272337" cy="1143000"/>
          </a:xfrm>
          <a:noFill/>
        </p:spPr>
        <p:txBody>
          <a:bodyPr anchor="ctr"/>
          <a:lstStyle/>
          <a:p>
            <a:r>
              <a:rPr lang="en-US" smtClean="0">
                <a:solidFill>
                  <a:srgbClr val="0909E9"/>
                </a:solidFill>
              </a:rPr>
              <a:t>UK Royal Coat-of-Arms</a:t>
            </a:r>
            <a:r>
              <a:rPr lang="en-US" smtClean="0"/>
              <a:t> </a:t>
            </a:r>
            <a:endParaRPr lang="ru-RU" smtClean="0"/>
          </a:p>
        </p:txBody>
      </p:sp>
      <p:pic>
        <p:nvPicPr>
          <p:cNvPr id="55301" name="Picture 5"/>
          <p:cNvPicPr>
            <a:picLocks noChangeAspect="1" noChangeArrowheads="1"/>
          </p:cNvPicPr>
          <p:nvPr/>
        </p:nvPicPr>
        <p:blipFill>
          <a:blip r:embed="rId2"/>
          <a:srcRect/>
          <a:stretch>
            <a:fillRect/>
          </a:stretch>
        </p:blipFill>
        <p:spPr bwMode="auto">
          <a:xfrm>
            <a:off x="2268538" y="1700213"/>
            <a:ext cx="5183187" cy="45862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dissolve">
                                      <p:cBhvr>
                                        <p:cTn id="7" dur="20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noFill/>
        </p:spPr>
        <p:txBody>
          <a:bodyPr/>
          <a:lstStyle/>
          <a:p>
            <a:pPr algn="ctr" eaLnBrk="1" hangingPunct="1"/>
            <a:r>
              <a:rPr lang="et-EE" b="1" smtClean="0">
                <a:solidFill>
                  <a:srgbClr val="0000CC"/>
                </a:solidFill>
              </a:rPr>
              <a:t>Trafalgar Square</a:t>
            </a:r>
            <a:endParaRPr lang="en-GB" b="1" smtClean="0">
              <a:solidFill>
                <a:srgbClr val="0000CC"/>
              </a:solidFill>
            </a:endParaRPr>
          </a:p>
        </p:txBody>
      </p:sp>
      <p:pic>
        <p:nvPicPr>
          <p:cNvPr id="21508" name="Picture 4" descr="C:\kursus\Lucia Alver\Pildid helid\väljak.jpg"/>
          <p:cNvPicPr>
            <a:picLocks noChangeAspect="1" noChangeArrowheads="1"/>
          </p:cNvPicPr>
          <p:nvPr/>
        </p:nvPicPr>
        <p:blipFill>
          <a:blip r:embed="rId2"/>
          <a:srcRect/>
          <a:stretch>
            <a:fillRect/>
          </a:stretch>
        </p:blipFill>
        <p:spPr bwMode="auto">
          <a:xfrm>
            <a:off x="1752600" y="1676400"/>
            <a:ext cx="6019800" cy="4779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1507"/>
                                        </p:tgtEl>
                                        <p:attrNameLst>
                                          <p:attrName>style.visibility</p:attrName>
                                        </p:attrNameLst>
                                      </p:cBhvr>
                                      <p:to>
                                        <p:strVal val="visible"/>
                                      </p:to>
                                    </p:set>
                                    <p:animEffect transition="in" filter="dissolve">
                                      <p:cBhvr>
                                        <p:cTn id="13"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t-EE" b="1" smtClean="0">
                <a:solidFill>
                  <a:srgbClr val="0000CC"/>
                </a:solidFill>
              </a:rPr>
              <a:t>Trafalgar Square</a:t>
            </a:r>
            <a:endParaRPr lang="en-GB" b="1" smtClean="0">
              <a:solidFill>
                <a:srgbClr val="0000CC"/>
              </a:solidFill>
            </a:endParaRPr>
          </a:p>
        </p:txBody>
      </p:sp>
      <p:pic>
        <p:nvPicPr>
          <p:cNvPr id="22531" name="Picture 3" descr="C:\kursus\Lucia Alver\Pildid helid\nelson.jpg"/>
          <p:cNvPicPr>
            <a:picLocks noChangeAspect="1" noChangeArrowheads="1"/>
          </p:cNvPicPr>
          <p:nvPr/>
        </p:nvPicPr>
        <p:blipFill>
          <a:blip r:embed="rId2"/>
          <a:srcRect/>
          <a:stretch>
            <a:fillRect/>
          </a:stretch>
        </p:blipFill>
        <p:spPr bwMode="auto">
          <a:xfrm>
            <a:off x="5334000" y="1905000"/>
            <a:ext cx="3078163" cy="3990975"/>
          </a:xfrm>
          <a:prstGeom prst="rect">
            <a:avLst/>
          </a:prstGeom>
          <a:noFill/>
          <a:ln w="9525">
            <a:noFill/>
            <a:miter lim="800000"/>
            <a:headEnd/>
            <a:tailEnd/>
          </a:ln>
        </p:spPr>
      </p:pic>
      <p:sp>
        <p:nvSpPr>
          <p:cNvPr id="22532" name="Rectangle 4"/>
          <p:cNvSpPr>
            <a:spLocks noChangeArrowheads="1"/>
          </p:cNvSpPr>
          <p:nvPr/>
        </p:nvSpPr>
        <p:spPr bwMode="auto">
          <a:xfrm>
            <a:off x="1062038" y="1766888"/>
            <a:ext cx="3808412" cy="4113212"/>
          </a:xfrm>
          <a:prstGeom prst="rect">
            <a:avLst/>
          </a:prstGeom>
          <a:noFill/>
          <a:ln w="9525">
            <a:noFill/>
            <a:miter lim="800000"/>
            <a:headEnd/>
            <a:tailEnd/>
          </a:ln>
        </p:spPr>
        <p:txBody>
          <a:bodyPr/>
          <a:lstStyle/>
          <a:p>
            <a:pPr marL="342900" indent="-342900" algn="l">
              <a:lnSpc>
                <a:spcPct val="90000"/>
              </a:lnSpc>
              <a:buFontTx/>
              <a:buBlip>
                <a:blip r:embed="rId3"/>
              </a:buBlip>
            </a:pPr>
            <a:r>
              <a:rPr lang="et-EE"/>
              <a:t>There are always a lot of people and pigeons on the square.</a:t>
            </a:r>
          </a:p>
          <a:p>
            <a:pPr marL="342900" indent="-342900" algn="l">
              <a:lnSpc>
                <a:spcPct val="90000"/>
              </a:lnSpc>
              <a:buFontTx/>
              <a:buBlip>
                <a:blip r:embed="rId3"/>
              </a:buBlip>
            </a:pPr>
            <a:r>
              <a:rPr lang="et-EE"/>
              <a:t>Every winter there is a big Christmas tree which is a gift from Norway in the middle of the square.</a:t>
            </a:r>
          </a:p>
          <a:p>
            <a:pPr marL="342900" indent="-342900" algn="l">
              <a:lnSpc>
                <a:spcPct val="90000"/>
              </a:lnSpc>
              <a:buFontTx/>
              <a:buBlip>
                <a:blip r:embed="rId3"/>
              </a:buBlip>
            </a:pPr>
            <a:r>
              <a:rPr lang="et-EE"/>
              <a:t>On New Year’s Eve people gather around the tree.</a:t>
            </a:r>
          </a:p>
          <a:p>
            <a:pPr marL="342900" indent="-342900" algn="l">
              <a:lnSpc>
                <a:spcPct val="90000"/>
              </a:lnSpc>
              <a:buFontTx/>
              <a:buBlip>
                <a:blip r:embed="rId3"/>
              </a:buBlip>
            </a:pPr>
            <a:r>
              <a:rPr lang="et-EE"/>
              <a:t>In the middle of the square there is Admiral Nelson’s Column.</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dissolve">
                                      <p:cBhvr>
                                        <p:cTn id="13" dur="500"/>
                                        <p:tgtEl>
                                          <p:spTgt spid="225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2532">
                                            <p:txEl>
                                              <p:pRg st="0" end="0"/>
                                            </p:txEl>
                                          </p:spTgt>
                                        </p:tgtEl>
                                        <p:attrNameLst>
                                          <p:attrName>style.visibility</p:attrName>
                                        </p:attrNameLst>
                                      </p:cBhvr>
                                      <p:to>
                                        <p:strVal val="visible"/>
                                      </p:to>
                                    </p:set>
                                    <p:anim calcmode="lin" valueType="num">
                                      <p:cBhvr additive="base">
                                        <p:cTn id="18"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2532">
                                            <p:txEl>
                                              <p:pRg st="1" end="1"/>
                                            </p:txEl>
                                          </p:spTgt>
                                        </p:tgtEl>
                                        <p:attrNameLst>
                                          <p:attrName>style.visibility</p:attrName>
                                        </p:attrNameLst>
                                      </p:cBhvr>
                                      <p:to>
                                        <p:strVal val="visible"/>
                                      </p:to>
                                    </p:set>
                                    <p:anim calcmode="lin" valueType="num">
                                      <p:cBhvr additive="base">
                                        <p:cTn id="24"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2532">
                                            <p:txEl>
                                              <p:pRg st="2" end="2"/>
                                            </p:txEl>
                                          </p:spTgt>
                                        </p:tgtEl>
                                        <p:attrNameLst>
                                          <p:attrName>style.visibility</p:attrName>
                                        </p:attrNameLst>
                                      </p:cBhvr>
                                      <p:to>
                                        <p:strVal val="visible"/>
                                      </p:to>
                                    </p:set>
                                    <p:anim calcmode="lin" valueType="num">
                                      <p:cBhvr additive="base">
                                        <p:cTn id="30"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2532">
                                            <p:txEl>
                                              <p:pRg st="3" end="3"/>
                                            </p:txEl>
                                          </p:spTgt>
                                        </p:tgtEl>
                                        <p:attrNameLst>
                                          <p:attrName>style.visibility</p:attrName>
                                        </p:attrNameLst>
                                      </p:cBhvr>
                                      <p:to>
                                        <p:strVal val="visible"/>
                                      </p:to>
                                    </p:set>
                                    <p:anim calcmode="lin" valueType="num">
                                      <p:cBhvr additive="base">
                                        <p:cTn id="36"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noFill/>
        </p:spPr>
        <p:txBody>
          <a:bodyPr/>
          <a:lstStyle/>
          <a:p>
            <a:pPr algn="ctr" eaLnBrk="1" hangingPunct="1"/>
            <a:r>
              <a:rPr lang="en-GB" b="1" smtClean="0">
                <a:solidFill>
                  <a:srgbClr val="0000CC"/>
                </a:solidFill>
              </a:rPr>
              <a:t>Buckingham</a:t>
            </a:r>
            <a:r>
              <a:rPr lang="et-EE" b="1" smtClean="0">
                <a:solidFill>
                  <a:srgbClr val="0000CC"/>
                </a:solidFill>
              </a:rPr>
              <a:t> </a:t>
            </a:r>
            <a:r>
              <a:rPr lang="en-GB" b="1" smtClean="0">
                <a:solidFill>
                  <a:srgbClr val="0000CC"/>
                </a:solidFill>
              </a:rPr>
              <a:t>Palace</a:t>
            </a:r>
          </a:p>
        </p:txBody>
      </p:sp>
      <p:sp>
        <p:nvSpPr>
          <p:cNvPr id="23557" name="Rectangle 5"/>
          <p:cNvSpPr>
            <a:spLocks noChangeArrowheads="1"/>
          </p:cNvSpPr>
          <p:nvPr/>
        </p:nvSpPr>
        <p:spPr bwMode="auto">
          <a:xfrm>
            <a:off x="5335588" y="1981200"/>
            <a:ext cx="3808412" cy="2679700"/>
          </a:xfrm>
          <a:prstGeom prst="rect">
            <a:avLst/>
          </a:prstGeom>
          <a:noFill/>
          <a:ln w="9525">
            <a:noFill/>
            <a:miter lim="800000"/>
            <a:headEnd/>
            <a:tailEnd/>
          </a:ln>
        </p:spPr>
        <p:txBody>
          <a:bodyPr/>
          <a:lstStyle/>
          <a:p>
            <a:pPr marL="342900" indent="-342900" algn="l">
              <a:buFontTx/>
              <a:buBlip>
                <a:blip r:embed="rId2"/>
              </a:buBlip>
            </a:pPr>
            <a:endParaRPr lang="et-EE" sz="2800"/>
          </a:p>
          <a:p>
            <a:pPr marL="342900" indent="-342900" algn="l">
              <a:buFontTx/>
              <a:buBlip>
                <a:blip r:embed="rId2"/>
              </a:buBlip>
            </a:pPr>
            <a:endParaRPr lang="et-EE" sz="2800"/>
          </a:p>
          <a:p>
            <a:pPr marL="342900" indent="-342900" algn="l"/>
            <a:endParaRPr lang="et-EE" sz="2800"/>
          </a:p>
          <a:p>
            <a:pPr marL="342900" indent="-342900" algn="l">
              <a:buFontTx/>
              <a:buBlip>
                <a:blip r:embed="rId2"/>
              </a:buBlip>
            </a:pPr>
            <a:endParaRPr lang="et-EE"/>
          </a:p>
          <a:p>
            <a:pPr marL="342900" indent="-342900" algn="l">
              <a:buFontTx/>
              <a:buBlip>
                <a:blip r:embed="rId2"/>
              </a:buBlip>
            </a:pPr>
            <a:r>
              <a:rPr lang="en-GB"/>
              <a:t>This is the Queen’s home. </a:t>
            </a:r>
            <a:endParaRPr lang="et-EE"/>
          </a:p>
          <a:p>
            <a:pPr marL="342900" indent="-342900" algn="l">
              <a:buFontTx/>
              <a:buBlip>
                <a:blip r:embed="rId2"/>
              </a:buBlip>
            </a:pPr>
            <a:r>
              <a:rPr lang="en-GB"/>
              <a:t>It was built in 1703.</a:t>
            </a:r>
            <a:endParaRPr lang="et-EE"/>
          </a:p>
          <a:p>
            <a:pPr marL="342900" indent="-342900" algn="l">
              <a:buFontTx/>
              <a:buBlip>
                <a:blip r:embed="rId2"/>
              </a:buBlip>
            </a:pPr>
            <a:r>
              <a:rPr lang="en-GB"/>
              <a:t> There is a great collection of paintings</a:t>
            </a:r>
            <a:r>
              <a:rPr lang="et-EE"/>
              <a:t>.</a:t>
            </a:r>
            <a:endParaRPr lang="en-GB"/>
          </a:p>
        </p:txBody>
      </p:sp>
      <p:pic>
        <p:nvPicPr>
          <p:cNvPr id="23558" name="Picture 6" descr="C:\kursus\Lucia Alver\Pildid helid\palee.jpg"/>
          <p:cNvPicPr>
            <a:picLocks noChangeAspect="1" noChangeArrowheads="1"/>
          </p:cNvPicPr>
          <p:nvPr/>
        </p:nvPicPr>
        <p:blipFill>
          <a:blip r:embed="rId3"/>
          <a:srcRect/>
          <a:stretch>
            <a:fillRect/>
          </a:stretch>
        </p:blipFill>
        <p:spPr bwMode="auto">
          <a:xfrm>
            <a:off x="838200" y="2743200"/>
            <a:ext cx="4495800" cy="3105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500" fill="hold"/>
                                        <p:tgtEl>
                                          <p:spTgt spid="23558"/>
                                        </p:tgtEl>
                                        <p:attrNameLst>
                                          <p:attrName>ppt_w</p:attrName>
                                        </p:attrNameLst>
                                      </p:cBhvr>
                                      <p:tavLst>
                                        <p:tav tm="0">
                                          <p:val>
                                            <p:fltVal val="0"/>
                                          </p:val>
                                        </p:tav>
                                        <p:tav tm="100000">
                                          <p:val>
                                            <p:strVal val="#ppt_w"/>
                                          </p:val>
                                        </p:tav>
                                      </p:tavLst>
                                    </p:anim>
                                    <p:anim calcmode="lin" valueType="num">
                                      <p:cBhvr>
                                        <p:cTn id="8" dur="500" fill="hold"/>
                                        <p:tgtEl>
                                          <p:spTgt spid="2355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Effect transition="in" filter="dissolve">
                                      <p:cBhvr>
                                        <p:cTn id="13" dur="500"/>
                                        <p:tgtEl>
                                          <p:spTgt spid="2355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557">
                                            <p:txEl>
                                              <p:pRg st="4" end="4"/>
                                            </p:txEl>
                                          </p:spTgt>
                                        </p:tgtEl>
                                        <p:attrNameLst>
                                          <p:attrName>style.visibility</p:attrName>
                                        </p:attrNameLst>
                                      </p:cBhvr>
                                      <p:to>
                                        <p:strVal val="visible"/>
                                      </p:to>
                                    </p:set>
                                    <p:anim calcmode="lin" valueType="num">
                                      <p:cBhvr additive="base">
                                        <p:cTn id="18" dur="500" fill="hold"/>
                                        <p:tgtEl>
                                          <p:spTgt spid="23557">
                                            <p:txEl>
                                              <p:pRg st="4" end="4"/>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355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3557">
                                            <p:txEl>
                                              <p:pRg st="5" end="5"/>
                                            </p:txEl>
                                          </p:spTgt>
                                        </p:tgtEl>
                                        <p:attrNameLst>
                                          <p:attrName>style.visibility</p:attrName>
                                        </p:attrNameLst>
                                      </p:cBhvr>
                                      <p:to>
                                        <p:strVal val="visible"/>
                                      </p:to>
                                    </p:set>
                                    <p:anim calcmode="lin" valueType="num">
                                      <p:cBhvr additive="base">
                                        <p:cTn id="24" dur="500" fill="hold"/>
                                        <p:tgtEl>
                                          <p:spTgt spid="23557">
                                            <p:txEl>
                                              <p:pRg st="5" end="5"/>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355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3557">
                                            <p:txEl>
                                              <p:pRg st="6" end="6"/>
                                            </p:txEl>
                                          </p:spTgt>
                                        </p:tgtEl>
                                        <p:attrNameLst>
                                          <p:attrName>style.visibility</p:attrName>
                                        </p:attrNameLst>
                                      </p:cBhvr>
                                      <p:to>
                                        <p:strVal val="visible"/>
                                      </p:to>
                                    </p:set>
                                    <p:anim calcmode="lin" valueType="num">
                                      <p:cBhvr additive="base">
                                        <p:cTn id="30" dur="500" fill="hold"/>
                                        <p:tgtEl>
                                          <p:spTgt spid="23557">
                                            <p:txEl>
                                              <p:pRg st="6" end="6"/>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355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algn="ctr"/>
            <a:r>
              <a:rPr lang="en-US" sz="4800" smtClean="0">
                <a:solidFill>
                  <a:srgbClr val="0909E9"/>
                </a:solidFill>
                <a:latin typeface="Calisto MT" pitchFamily="18" charset="0"/>
              </a:rPr>
              <a:t>British Symbols</a:t>
            </a:r>
            <a:endParaRPr lang="ru-RU" sz="4800" smtClean="0">
              <a:solidFill>
                <a:srgbClr val="0909E9"/>
              </a:solidFill>
              <a:latin typeface="Calisto MT" pitchFamily="18" charset="0"/>
            </a:endParaRPr>
          </a:p>
        </p:txBody>
      </p:sp>
      <p:pic>
        <p:nvPicPr>
          <p:cNvPr id="37893" name="Picture 5" descr="rose">
            <a:hlinkClick r:id="" action="ppaction://hlinkshowjump?jump=nextslide"/>
          </p:cNvPr>
          <p:cNvPicPr>
            <a:picLocks noChangeAspect="1" noChangeArrowheads="1"/>
          </p:cNvPicPr>
          <p:nvPr/>
        </p:nvPicPr>
        <p:blipFill>
          <a:blip r:embed="rId2"/>
          <a:srcRect/>
          <a:stretch>
            <a:fillRect/>
          </a:stretch>
        </p:blipFill>
        <p:spPr bwMode="auto">
          <a:xfrm>
            <a:off x="2555875" y="1628775"/>
            <a:ext cx="1924050" cy="1939925"/>
          </a:xfrm>
          <a:prstGeom prst="rect">
            <a:avLst/>
          </a:prstGeom>
          <a:noFill/>
          <a:ln w="9525">
            <a:noFill/>
            <a:miter lim="800000"/>
            <a:headEnd/>
            <a:tailEnd/>
          </a:ln>
        </p:spPr>
      </p:pic>
      <p:pic>
        <p:nvPicPr>
          <p:cNvPr id="37894" name="Picture 6" descr="fthistle">
            <a:hlinkClick r:id="rId3" action="ppaction://hlinksldjump"/>
          </p:cNvPr>
          <p:cNvPicPr>
            <a:picLocks noChangeAspect="1" noChangeArrowheads="1"/>
          </p:cNvPicPr>
          <p:nvPr/>
        </p:nvPicPr>
        <p:blipFill>
          <a:blip r:embed="rId4"/>
          <a:srcRect/>
          <a:stretch>
            <a:fillRect/>
          </a:stretch>
        </p:blipFill>
        <p:spPr bwMode="auto">
          <a:xfrm>
            <a:off x="1042988" y="2349500"/>
            <a:ext cx="1905000" cy="1889125"/>
          </a:xfrm>
          <a:prstGeom prst="rect">
            <a:avLst/>
          </a:prstGeom>
          <a:noFill/>
          <a:ln w="9525">
            <a:noFill/>
            <a:miter lim="800000"/>
            <a:headEnd/>
            <a:tailEnd/>
          </a:ln>
        </p:spPr>
      </p:pic>
      <p:pic>
        <p:nvPicPr>
          <p:cNvPr id="37895" name="Picture 7" descr="shamrock">
            <a:hlinkClick r:id="rId5" action="ppaction://hlinksldjump"/>
          </p:cNvPr>
          <p:cNvPicPr>
            <a:picLocks noChangeAspect="1" noChangeArrowheads="1"/>
          </p:cNvPicPr>
          <p:nvPr/>
        </p:nvPicPr>
        <p:blipFill>
          <a:blip r:embed="rId6"/>
          <a:srcRect/>
          <a:stretch>
            <a:fillRect/>
          </a:stretch>
        </p:blipFill>
        <p:spPr bwMode="auto">
          <a:xfrm>
            <a:off x="2987675" y="4724400"/>
            <a:ext cx="1803400" cy="1730375"/>
          </a:xfrm>
          <a:prstGeom prst="rect">
            <a:avLst/>
          </a:prstGeom>
          <a:noFill/>
          <a:ln w="9525">
            <a:noFill/>
            <a:miter lim="800000"/>
            <a:headEnd/>
            <a:tailEnd/>
          </a:ln>
        </p:spPr>
      </p:pic>
      <p:pic>
        <p:nvPicPr>
          <p:cNvPr id="37896" name="Picture 8" descr="daffodil">
            <a:hlinkClick r:id="rId7" action="ppaction://hlinksldjump"/>
          </p:cNvPr>
          <p:cNvPicPr>
            <a:picLocks noChangeAspect="1" noChangeArrowheads="1"/>
          </p:cNvPicPr>
          <p:nvPr/>
        </p:nvPicPr>
        <p:blipFill>
          <a:blip r:embed="rId8"/>
          <a:srcRect/>
          <a:stretch>
            <a:fillRect/>
          </a:stretch>
        </p:blipFill>
        <p:spPr bwMode="auto">
          <a:xfrm>
            <a:off x="900113" y="4365625"/>
            <a:ext cx="1905000" cy="1763713"/>
          </a:xfrm>
          <a:prstGeom prst="rect">
            <a:avLst/>
          </a:prstGeom>
          <a:noFill/>
          <a:ln w="9525">
            <a:noFill/>
            <a:miter lim="800000"/>
            <a:headEnd/>
            <a:tailEnd/>
          </a:ln>
        </p:spPr>
      </p:pic>
      <p:pic>
        <p:nvPicPr>
          <p:cNvPr id="37897" name="Picture 9" descr="royal_banner_uk"/>
          <p:cNvPicPr>
            <a:picLocks noChangeAspect="1" noChangeArrowheads="1"/>
          </p:cNvPicPr>
          <p:nvPr/>
        </p:nvPicPr>
        <p:blipFill>
          <a:blip r:embed="rId9"/>
          <a:srcRect/>
          <a:stretch>
            <a:fillRect/>
          </a:stretch>
        </p:blipFill>
        <p:spPr bwMode="auto">
          <a:xfrm>
            <a:off x="5292725" y="1773238"/>
            <a:ext cx="3352800" cy="1676400"/>
          </a:xfrm>
          <a:prstGeom prst="rect">
            <a:avLst/>
          </a:prstGeom>
          <a:noFill/>
        </p:spPr>
      </p:pic>
      <p:pic>
        <p:nvPicPr>
          <p:cNvPr id="37898" name="Picture 10" descr="flag of Wales"/>
          <p:cNvPicPr>
            <a:picLocks noChangeAspect="1" noChangeArrowheads="1"/>
          </p:cNvPicPr>
          <p:nvPr/>
        </p:nvPicPr>
        <p:blipFill>
          <a:blip r:embed="rId10"/>
          <a:srcRect/>
          <a:stretch>
            <a:fillRect/>
          </a:stretch>
        </p:blipFill>
        <p:spPr bwMode="auto">
          <a:xfrm>
            <a:off x="4932363" y="3284538"/>
            <a:ext cx="2438400" cy="1438275"/>
          </a:xfrm>
          <a:prstGeom prst="rect">
            <a:avLst/>
          </a:prstGeom>
          <a:noFill/>
          <a:ln w="9525">
            <a:noFill/>
            <a:miter lim="800000"/>
            <a:headEnd/>
            <a:tailEnd/>
          </a:ln>
        </p:spPr>
      </p:pic>
      <p:pic>
        <p:nvPicPr>
          <p:cNvPr id="37899" name="Picture 11" descr="Britain's Flag"/>
          <p:cNvPicPr>
            <a:picLocks noChangeAspect="1" noChangeArrowheads="1"/>
          </p:cNvPicPr>
          <p:nvPr/>
        </p:nvPicPr>
        <p:blipFill>
          <a:blip r:embed="rId11"/>
          <a:srcRect r="3999" b="6024"/>
          <a:stretch>
            <a:fillRect/>
          </a:stretch>
        </p:blipFill>
        <p:spPr bwMode="auto">
          <a:xfrm>
            <a:off x="6443663" y="3213100"/>
            <a:ext cx="2286000" cy="1485900"/>
          </a:xfrm>
          <a:prstGeom prst="rect">
            <a:avLst/>
          </a:prstGeom>
          <a:noFill/>
          <a:ln w="9525">
            <a:noFill/>
            <a:miter lim="800000"/>
            <a:headEnd/>
            <a:tailEnd/>
          </a:ln>
        </p:spPr>
      </p:pic>
      <p:pic>
        <p:nvPicPr>
          <p:cNvPr id="37903" name="Picture 15" descr="scotlandflag"/>
          <p:cNvPicPr>
            <a:picLocks noChangeAspect="1" noChangeArrowheads="1"/>
          </p:cNvPicPr>
          <p:nvPr/>
        </p:nvPicPr>
        <p:blipFill>
          <a:blip r:embed="rId12"/>
          <a:srcRect/>
          <a:stretch>
            <a:fillRect/>
          </a:stretch>
        </p:blipFill>
        <p:spPr bwMode="auto">
          <a:xfrm>
            <a:off x="4787900" y="5229225"/>
            <a:ext cx="2408238" cy="144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7899"/>
                                        </p:tgtEl>
                                        <p:attrNameLst>
                                          <p:attrName>style.visibility</p:attrName>
                                        </p:attrNameLst>
                                      </p:cBhvr>
                                      <p:to>
                                        <p:strVal val="visible"/>
                                      </p:to>
                                    </p:set>
                                    <p:animEffect transition="in" filter="checkerboard(across)">
                                      <p:cBhvr>
                                        <p:cTn id="7" dur="1000"/>
                                        <p:tgtEl>
                                          <p:spTgt spid="37899"/>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7897"/>
                                        </p:tgtEl>
                                        <p:attrNameLst>
                                          <p:attrName>style.visibility</p:attrName>
                                        </p:attrNameLst>
                                      </p:cBhvr>
                                      <p:to>
                                        <p:strVal val="visible"/>
                                      </p:to>
                                    </p:set>
                                    <p:animEffect transition="in" filter="checkerboard(across)">
                                      <p:cBhvr>
                                        <p:cTn id="11" dur="1000"/>
                                        <p:tgtEl>
                                          <p:spTgt spid="37897"/>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37898"/>
                                        </p:tgtEl>
                                        <p:attrNameLst>
                                          <p:attrName>style.visibility</p:attrName>
                                        </p:attrNameLst>
                                      </p:cBhvr>
                                      <p:to>
                                        <p:strVal val="visible"/>
                                      </p:to>
                                    </p:set>
                                    <p:animEffect transition="in" filter="checkerboard(across)">
                                      <p:cBhvr>
                                        <p:cTn id="15" dur="2000"/>
                                        <p:tgtEl>
                                          <p:spTgt spid="37898"/>
                                        </p:tgtEl>
                                      </p:cBhvr>
                                    </p:animEffect>
                                  </p:childTnLst>
                                </p:cTn>
                              </p:par>
                            </p:childTnLst>
                          </p:cTn>
                        </p:par>
                        <p:par>
                          <p:cTn id="16" fill="hold">
                            <p:stCondLst>
                              <p:cond delay="4000"/>
                            </p:stCondLst>
                            <p:childTnLst>
                              <p:par>
                                <p:cTn id="17" presetID="5" presetClass="entr" presetSubtype="10" fill="hold" nodeType="afterEffect">
                                  <p:stCondLst>
                                    <p:cond delay="0"/>
                                  </p:stCondLst>
                                  <p:childTnLst>
                                    <p:set>
                                      <p:cBhvr>
                                        <p:cTn id="18" dur="1" fill="hold">
                                          <p:stCondLst>
                                            <p:cond delay="0"/>
                                          </p:stCondLst>
                                        </p:cTn>
                                        <p:tgtEl>
                                          <p:spTgt spid="37893"/>
                                        </p:tgtEl>
                                        <p:attrNameLst>
                                          <p:attrName>style.visibility</p:attrName>
                                        </p:attrNameLst>
                                      </p:cBhvr>
                                      <p:to>
                                        <p:strVal val="visible"/>
                                      </p:to>
                                    </p:set>
                                    <p:animEffect transition="in" filter="checkerboard(across)">
                                      <p:cBhvr>
                                        <p:cTn id="19" dur="500"/>
                                        <p:tgtEl>
                                          <p:spTgt spid="37893"/>
                                        </p:tgtEl>
                                      </p:cBhvr>
                                    </p:animEffect>
                                  </p:childTnLst>
                                </p:cTn>
                              </p:par>
                              <p:par>
                                <p:cTn id="20" presetID="5" presetClass="entr" presetSubtype="10" fill="hold" nodeType="withEffect">
                                  <p:stCondLst>
                                    <p:cond delay="0"/>
                                  </p:stCondLst>
                                  <p:childTnLst>
                                    <p:set>
                                      <p:cBhvr>
                                        <p:cTn id="21" dur="1" fill="hold">
                                          <p:stCondLst>
                                            <p:cond delay="0"/>
                                          </p:stCondLst>
                                        </p:cTn>
                                        <p:tgtEl>
                                          <p:spTgt spid="37894"/>
                                        </p:tgtEl>
                                        <p:attrNameLst>
                                          <p:attrName>style.visibility</p:attrName>
                                        </p:attrNameLst>
                                      </p:cBhvr>
                                      <p:to>
                                        <p:strVal val="visible"/>
                                      </p:to>
                                    </p:set>
                                    <p:animEffect transition="in" filter="checkerboard(across)">
                                      <p:cBhvr>
                                        <p:cTn id="22" dur="500"/>
                                        <p:tgtEl>
                                          <p:spTgt spid="37894"/>
                                        </p:tgtEl>
                                      </p:cBhvr>
                                    </p:animEffect>
                                  </p:childTnLst>
                                </p:cTn>
                              </p:par>
                              <p:par>
                                <p:cTn id="23" presetID="5" presetClass="entr" presetSubtype="10" fill="hold" nodeType="withEffect">
                                  <p:stCondLst>
                                    <p:cond delay="0"/>
                                  </p:stCondLst>
                                  <p:childTnLst>
                                    <p:set>
                                      <p:cBhvr>
                                        <p:cTn id="24" dur="1" fill="hold">
                                          <p:stCondLst>
                                            <p:cond delay="0"/>
                                          </p:stCondLst>
                                        </p:cTn>
                                        <p:tgtEl>
                                          <p:spTgt spid="37896"/>
                                        </p:tgtEl>
                                        <p:attrNameLst>
                                          <p:attrName>style.visibility</p:attrName>
                                        </p:attrNameLst>
                                      </p:cBhvr>
                                      <p:to>
                                        <p:strVal val="visible"/>
                                      </p:to>
                                    </p:set>
                                    <p:animEffect transition="in" filter="checkerboard(across)">
                                      <p:cBhvr>
                                        <p:cTn id="25" dur="500"/>
                                        <p:tgtEl>
                                          <p:spTgt spid="37896"/>
                                        </p:tgtEl>
                                      </p:cBhvr>
                                    </p:animEffect>
                                  </p:childTnLst>
                                </p:cTn>
                              </p:par>
                              <p:par>
                                <p:cTn id="26" presetID="5" presetClass="entr" presetSubtype="10" fill="hold" nodeType="withEffect">
                                  <p:stCondLst>
                                    <p:cond delay="0"/>
                                  </p:stCondLst>
                                  <p:childTnLst>
                                    <p:set>
                                      <p:cBhvr>
                                        <p:cTn id="27" dur="1" fill="hold">
                                          <p:stCondLst>
                                            <p:cond delay="0"/>
                                          </p:stCondLst>
                                        </p:cTn>
                                        <p:tgtEl>
                                          <p:spTgt spid="37895"/>
                                        </p:tgtEl>
                                        <p:attrNameLst>
                                          <p:attrName>style.visibility</p:attrName>
                                        </p:attrNameLst>
                                      </p:cBhvr>
                                      <p:to>
                                        <p:strVal val="visible"/>
                                      </p:to>
                                    </p:set>
                                    <p:animEffect transition="in" filter="checkerboard(across)">
                                      <p:cBhvr>
                                        <p:cTn id="28" dur="500"/>
                                        <p:tgtEl>
                                          <p:spTgt spid="37895"/>
                                        </p:tgtEl>
                                      </p:cBhvr>
                                    </p:animEffect>
                                  </p:childTnLst>
                                </p:cTn>
                              </p:par>
                            </p:childTnLst>
                          </p:cTn>
                        </p:par>
                        <p:par>
                          <p:cTn id="29" fill="hold">
                            <p:stCondLst>
                              <p:cond delay="4500"/>
                            </p:stCondLst>
                            <p:childTnLst>
                              <p:par>
                                <p:cTn id="30" presetID="14" presetClass="entr" presetSubtype="10" fill="hold" nodeType="afterEffect">
                                  <p:stCondLst>
                                    <p:cond delay="0"/>
                                  </p:stCondLst>
                                  <p:childTnLst>
                                    <p:set>
                                      <p:cBhvr>
                                        <p:cTn id="31" dur="1" fill="hold">
                                          <p:stCondLst>
                                            <p:cond delay="0"/>
                                          </p:stCondLst>
                                        </p:cTn>
                                        <p:tgtEl>
                                          <p:spTgt spid="37903"/>
                                        </p:tgtEl>
                                        <p:attrNameLst>
                                          <p:attrName>style.visibility</p:attrName>
                                        </p:attrNameLst>
                                      </p:cBhvr>
                                      <p:to>
                                        <p:strVal val="visible"/>
                                      </p:to>
                                    </p:set>
                                    <p:animEffect transition="in" filter="randombar(horizontal)">
                                      <p:cBhvr>
                                        <p:cTn id="32" dur="2000"/>
                                        <p:tgtEl>
                                          <p:spTgt spid="37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noFill/>
        </p:spPr>
        <p:txBody>
          <a:bodyPr/>
          <a:lstStyle/>
          <a:p>
            <a:pPr algn="ctr" eaLnBrk="1" hangingPunct="1"/>
            <a:r>
              <a:rPr lang="et-EE" b="1" smtClean="0">
                <a:solidFill>
                  <a:srgbClr val="0000CC"/>
                </a:solidFill>
              </a:rPr>
              <a:t>The Queen of Great Britain</a:t>
            </a:r>
            <a:endParaRPr lang="en-GB" b="1" smtClean="0">
              <a:solidFill>
                <a:srgbClr val="0000CC"/>
              </a:solidFill>
            </a:endParaRPr>
          </a:p>
        </p:txBody>
      </p:sp>
      <p:pic>
        <p:nvPicPr>
          <p:cNvPr id="24580" name="Picture 4" descr="\\Pedagoog6\c\kursus\Lucia Alver\Pildid helid\gwedding.jpg"/>
          <p:cNvPicPr>
            <a:picLocks noChangeAspect="1" noChangeArrowheads="1"/>
          </p:cNvPicPr>
          <p:nvPr/>
        </p:nvPicPr>
        <p:blipFill>
          <a:blip r:embed="rId2"/>
          <a:srcRect/>
          <a:stretch>
            <a:fillRect/>
          </a:stretch>
        </p:blipFill>
        <p:spPr bwMode="auto">
          <a:xfrm>
            <a:off x="5130800" y="1752600"/>
            <a:ext cx="3789363" cy="4876800"/>
          </a:xfrm>
          <a:prstGeom prst="rect">
            <a:avLst/>
          </a:prstGeom>
          <a:noFill/>
          <a:ln w="9525">
            <a:noFill/>
            <a:miter lim="800000"/>
            <a:headEnd/>
            <a:tailEnd/>
          </a:ln>
        </p:spPr>
      </p:pic>
      <p:sp>
        <p:nvSpPr>
          <p:cNvPr id="24581" name="Rectangle 5"/>
          <p:cNvSpPr>
            <a:spLocks noChangeArrowheads="1"/>
          </p:cNvSpPr>
          <p:nvPr/>
        </p:nvSpPr>
        <p:spPr bwMode="auto">
          <a:xfrm>
            <a:off x="1062038" y="1766888"/>
            <a:ext cx="3808412" cy="4113212"/>
          </a:xfrm>
          <a:prstGeom prst="rect">
            <a:avLst/>
          </a:prstGeom>
          <a:noFill/>
          <a:ln w="9525">
            <a:noFill/>
            <a:miter lim="800000"/>
            <a:headEnd/>
            <a:tailEnd/>
          </a:ln>
        </p:spPr>
        <p:txBody>
          <a:bodyPr/>
          <a:lstStyle/>
          <a:p>
            <a:pPr marL="342900" indent="-342900" algn="l">
              <a:lnSpc>
                <a:spcPct val="90000"/>
              </a:lnSpc>
              <a:buFontTx/>
              <a:buBlip>
                <a:blip r:embed="rId3"/>
              </a:buBlip>
            </a:pPr>
            <a:endParaRPr lang="et-EE"/>
          </a:p>
          <a:p>
            <a:pPr marL="342900" indent="-342900" algn="l">
              <a:lnSpc>
                <a:spcPct val="90000"/>
              </a:lnSpc>
              <a:buFontTx/>
              <a:buBlip>
                <a:blip r:embed="rId3"/>
              </a:buBlip>
            </a:pPr>
            <a:endParaRPr lang="et-EE"/>
          </a:p>
          <a:p>
            <a:pPr marL="342900" indent="-342900" algn="l">
              <a:lnSpc>
                <a:spcPct val="90000"/>
              </a:lnSpc>
              <a:buFontTx/>
              <a:buBlip>
                <a:blip r:embed="rId3"/>
              </a:buBlip>
            </a:pPr>
            <a:r>
              <a:rPr lang="et-EE"/>
              <a:t>The Queen of Great Britain is Elizabeth II. Her husband is Duke of Edinburgh. </a:t>
            </a:r>
          </a:p>
          <a:p>
            <a:pPr marL="342900" indent="-342900" algn="l">
              <a:lnSpc>
                <a:spcPct val="90000"/>
              </a:lnSpc>
              <a:buFontTx/>
              <a:buBlip>
                <a:blip r:embed="rId3"/>
              </a:buBlip>
            </a:pPr>
            <a:r>
              <a:rPr lang="et-EE"/>
              <a:t>They have got 4 grown-up children: Prince Charles, Princess Anne, Prince Andrew and Prince Edward.</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4579"/>
                                        </p:tgtEl>
                                        <p:attrNameLst>
                                          <p:attrName>style.visibility</p:attrName>
                                        </p:attrNameLst>
                                      </p:cBhvr>
                                      <p:to>
                                        <p:strVal val="visible"/>
                                      </p:to>
                                    </p:set>
                                    <p:animEffect transition="in" filter="dissolve">
                                      <p:cBhvr>
                                        <p:cTn id="13" dur="500"/>
                                        <p:tgtEl>
                                          <p:spTgt spid="2457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4581">
                                            <p:txEl>
                                              <p:pRg st="2" end="2"/>
                                            </p:txEl>
                                          </p:spTgt>
                                        </p:tgtEl>
                                        <p:attrNameLst>
                                          <p:attrName>style.visibility</p:attrName>
                                        </p:attrNameLst>
                                      </p:cBhvr>
                                      <p:to>
                                        <p:strVal val="visible"/>
                                      </p:to>
                                    </p:set>
                                    <p:anim calcmode="lin" valueType="num">
                                      <p:cBhvr additive="base">
                                        <p:cTn id="18" dur="500" fill="hold"/>
                                        <p:tgtEl>
                                          <p:spTgt spid="2458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45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4581">
                                            <p:txEl>
                                              <p:pRg st="3" end="3"/>
                                            </p:txEl>
                                          </p:spTgt>
                                        </p:tgtEl>
                                        <p:attrNameLst>
                                          <p:attrName>style.visibility</p:attrName>
                                        </p:attrNameLst>
                                      </p:cBhvr>
                                      <p:to>
                                        <p:strVal val="visible"/>
                                      </p:to>
                                    </p:set>
                                    <p:anim calcmode="lin" valueType="num">
                                      <p:cBhvr additive="base">
                                        <p:cTn id="24" dur="500" fill="hold"/>
                                        <p:tgtEl>
                                          <p:spTgt spid="24581">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458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a:noFill/>
        </p:spPr>
        <p:txBody>
          <a:bodyPr/>
          <a:lstStyle/>
          <a:p>
            <a:pPr algn="ctr" eaLnBrk="1" hangingPunct="1"/>
            <a:r>
              <a:rPr lang="et-EE" b="1" smtClean="0">
                <a:solidFill>
                  <a:srgbClr val="0000CC"/>
                </a:solidFill>
              </a:rPr>
              <a:t>Westminster Abbey</a:t>
            </a:r>
            <a:endParaRPr lang="en-GB" b="1" smtClean="0">
              <a:solidFill>
                <a:srgbClr val="0000CC"/>
              </a:solidFill>
            </a:endParaRPr>
          </a:p>
        </p:txBody>
      </p:sp>
      <p:pic>
        <p:nvPicPr>
          <p:cNvPr id="25604" name="Picture 4" descr="C:\kursus\Lucia Alver\Pildid helid\abbey1.jpg"/>
          <p:cNvPicPr>
            <a:picLocks noChangeAspect="1" noChangeArrowheads="1"/>
          </p:cNvPicPr>
          <p:nvPr/>
        </p:nvPicPr>
        <p:blipFill>
          <a:blip r:embed="rId2"/>
          <a:srcRect/>
          <a:stretch>
            <a:fillRect/>
          </a:stretch>
        </p:blipFill>
        <p:spPr bwMode="auto">
          <a:xfrm>
            <a:off x="5356225" y="1828800"/>
            <a:ext cx="3178175" cy="4819650"/>
          </a:xfrm>
          <a:prstGeom prst="rect">
            <a:avLst/>
          </a:prstGeom>
          <a:noFill/>
          <a:ln w="9525">
            <a:noFill/>
            <a:miter lim="800000"/>
            <a:headEnd/>
            <a:tailEnd/>
          </a:ln>
        </p:spPr>
      </p:pic>
      <p:sp>
        <p:nvSpPr>
          <p:cNvPr id="25605" name="Rectangle 5"/>
          <p:cNvSpPr>
            <a:spLocks noChangeArrowheads="1"/>
          </p:cNvSpPr>
          <p:nvPr/>
        </p:nvSpPr>
        <p:spPr bwMode="auto">
          <a:xfrm>
            <a:off x="1062038" y="1766888"/>
            <a:ext cx="3808412" cy="4113212"/>
          </a:xfrm>
          <a:prstGeom prst="rect">
            <a:avLst/>
          </a:prstGeom>
          <a:noFill/>
          <a:ln w="9525">
            <a:noFill/>
            <a:miter lim="800000"/>
            <a:headEnd/>
            <a:tailEnd/>
          </a:ln>
        </p:spPr>
        <p:txBody>
          <a:bodyPr/>
          <a:lstStyle/>
          <a:p>
            <a:pPr marL="342900" indent="-342900" algn="l">
              <a:buFontTx/>
              <a:buBlip>
                <a:blip r:embed="rId3"/>
              </a:buBlip>
            </a:pPr>
            <a:endParaRPr lang="et-EE" sz="2800"/>
          </a:p>
          <a:p>
            <a:pPr marL="342900" indent="-342900" algn="l">
              <a:buFontTx/>
              <a:buBlip>
                <a:blip r:embed="rId3"/>
              </a:buBlip>
            </a:pPr>
            <a:endParaRPr lang="et-EE" sz="2800"/>
          </a:p>
          <a:p>
            <a:pPr marL="342900" indent="-342900" algn="l"/>
            <a:endParaRPr lang="et-EE" sz="2800"/>
          </a:p>
          <a:p>
            <a:pPr marL="342900" indent="-342900" algn="l">
              <a:buFontTx/>
              <a:buBlip>
                <a:blip r:embed="rId3"/>
              </a:buBlip>
            </a:pPr>
            <a:r>
              <a:rPr lang="et-EE"/>
              <a:t>This is a holy place.</a:t>
            </a:r>
          </a:p>
          <a:p>
            <a:pPr marL="342900" indent="-342900" algn="l">
              <a:buFontTx/>
              <a:buBlip>
                <a:blip r:embed="rId3"/>
              </a:buBlip>
            </a:pPr>
            <a:r>
              <a:rPr lang="et-EE"/>
              <a:t>All English kings have been crowned and buried in the church since 1308.</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5603"/>
                                        </p:tgtEl>
                                        <p:attrNameLst>
                                          <p:attrName>style.visibility</p:attrName>
                                        </p:attrNameLst>
                                      </p:cBhvr>
                                      <p:to>
                                        <p:strVal val="visible"/>
                                      </p:to>
                                    </p:set>
                                    <p:animEffect transition="in" filter="dissolve">
                                      <p:cBhvr>
                                        <p:cTn id="13" dur="500"/>
                                        <p:tgtEl>
                                          <p:spTgt spid="2560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5605">
                                            <p:txEl>
                                              <p:pRg st="3" end="3"/>
                                            </p:txEl>
                                          </p:spTgt>
                                        </p:tgtEl>
                                        <p:attrNameLst>
                                          <p:attrName>style.visibility</p:attrName>
                                        </p:attrNameLst>
                                      </p:cBhvr>
                                      <p:to>
                                        <p:strVal val="visible"/>
                                      </p:to>
                                    </p:set>
                                    <p:anim calcmode="lin" valueType="num">
                                      <p:cBhvr additive="base">
                                        <p:cTn id="18" dur="500" fill="hold"/>
                                        <p:tgtEl>
                                          <p:spTgt spid="25605">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560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5605">
                                            <p:txEl>
                                              <p:pRg st="4" end="4"/>
                                            </p:txEl>
                                          </p:spTgt>
                                        </p:tgtEl>
                                        <p:attrNameLst>
                                          <p:attrName>style.visibility</p:attrName>
                                        </p:attrNameLst>
                                      </p:cBhvr>
                                      <p:to>
                                        <p:strVal val="visible"/>
                                      </p:to>
                                    </p:set>
                                    <p:anim calcmode="lin" valueType="num">
                                      <p:cBhvr additive="base">
                                        <p:cTn id="24" dur="500" fill="hold"/>
                                        <p:tgtEl>
                                          <p:spTgt spid="25605">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560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noFill/>
        </p:spPr>
        <p:txBody>
          <a:bodyPr/>
          <a:lstStyle/>
          <a:p>
            <a:pPr algn="ctr" eaLnBrk="1" hangingPunct="1"/>
            <a:r>
              <a:rPr lang="et-EE" b="1" smtClean="0">
                <a:solidFill>
                  <a:srgbClr val="0000CC"/>
                </a:solidFill>
              </a:rPr>
              <a:t>Westminster Cathedral</a:t>
            </a:r>
            <a:endParaRPr lang="en-GB" b="1" smtClean="0">
              <a:solidFill>
                <a:srgbClr val="0000CC"/>
              </a:solidFill>
            </a:endParaRPr>
          </a:p>
        </p:txBody>
      </p:sp>
      <p:sp>
        <p:nvSpPr>
          <p:cNvPr id="26630" name="Rectangle 6"/>
          <p:cNvSpPr>
            <a:spLocks noChangeArrowheads="1"/>
          </p:cNvSpPr>
          <p:nvPr/>
        </p:nvSpPr>
        <p:spPr bwMode="auto">
          <a:xfrm>
            <a:off x="5022850" y="1766888"/>
            <a:ext cx="3808413" cy="4113212"/>
          </a:xfrm>
          <a:prstGeom prst="rect">
            <a:avLst/>
          </a:prstGeom>
          <a:noFill/>
          <a:ln w="9525">
            <a:noFill/>
            <a:miter lim="800000"/>
            <a:headEnd/>
            <a:tailEnd/>
          </a:ln>
        </p:spPr>
        <p:txBody>
          <a:bodyPr/>
          <a:lstStyle/>
          <a:p>
            <a:pPr marL="342900" indent="-342900" algn="l">
              <a:lnSpc>
                <a:spcPct val="90000"/>
              </a:lnSpc>
              <a:buFontTx/>
              <a:buBlip>
                <a:blip r:embed="rId2"/>
              </a:buBlip>
            </a:pPr>
            <a:endParaRPr lang="et-EE"/>
          </a:p>
          <a:p>
            <a:pPr marL="342900" indent="-342900" algn="l">
              <a:lnSpc>
                <a:spcPct val="90000"/>
              </a:lnSpc>
              <a:buFontTx/>
              <a:buBlip>
                <a:blip r:embed="rId2"/>
              </a:buBlip>
            </a:pPr>
            <a:endParaRPr lang="et-EE"/>
          </a:p>
          <a:p>
            <a:pPr marL="342900" indent="-342900" algn="l">
              <a:lnSpc>
                <a:spcPct val="90000"/>
              </a:lnSpc>
              <a:buFontTx/>
              <a:buBlip>
                <a:blip r:embed="rId2"/>
              </a:buBlip>
            </a:pPr>
            <a:r>
              <a:rPr lang="et-EE"/>
              <a:t>It was built between 1895 and 1903.</a:t>
            </a:r>
          </a:p>
          <a:p>
            <a:pPr marL="342900" indent="-342900" algn="l">
              <a:lnSpc>
                <a:spcPct val="90000"/>
              </a:lnSpc>
              <a:buFontTx/>
              <a:buBlip>
                <a:blip r:embed="rId2"/>
              </a:buBlip>
            </a:pPr>
            <a:r>
              <a:rPr lang="et-EE"/>
              <a:t>This is the seat of the Cardinal Archbishop and the leading Roman Catholic Church in England. </a:t>
            </a:r>
          </a:p>
          <a:p>
            <a:pPr marL="342900" indent="-342900" algn="l">
              <a:lnSpc>
                <a:spcPct val="90000"/>
              </a:lnSpc>
              <a:buFontTx/>
              <a:buBlip>
                <a:blip r:embed="rId2"/>
              </a:buBlip>
            </a:pPr>
            <a:r>
              <a:rPr lang="et-EE"/>
              <a:t>Its bell tower is 84 metres high.</a:t>
            </a:r>
            <a:endParaRPr lang="en-GB"/>
          </a:p>
        </p:txBody>
      </p:sp>
      <p:pic>
        <p:nvPicPr>
          <p:cNvPr id="26631" name="Picture 7" descr="C:\kursus\Lucia Alver\Pildid helid\westmincat.jpg"/>
          <p:cNvPicPr>
            <a:picLocks noChangeAspect="1" noChangeArrowheads="1"/>
          </p:cNvPicPr>
          <p:nvPr/>
        </p:nvPicPr>
        <p:blipFill>
          <a:blip r:embed="rId3"/>
          <a:srcRect/>
          <a:stretch>
            <a:fillRect/>
          </a:stretch>
        </p:blipFill>
        <p:spPr bwMode="auto">
          <a:xfrm>
            <a:off x="990600" y="1752600"/>
            <a:ext cx="3916363"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p:cTn id="7" dur="500" fill="hold"/>
                                        <p:tgtEl>
                                          <p:spTgt spid="26631"/>
                                        </p:tgtEl>
                                        <p:attrNameLst>
                                          <p:attrName>ppt_w</p:attrName>
                                        </p:attrNameLst>
                                      </p:cBhvr>
                                      <p:tavLst>
                                        <p:tav tm="0">
                                          <p:val>
                                            <p:fltVal val="0"/>
                                          </p:val>
                                        </p:tav>
                                        <p:tav tm="100000">
                                          <p:val>
                                            <p:strVal val="#ppt_w"/>
                                          </p:val>
                                        </p:tav>
                                      </p:tavLst>
                                    </p:anim>
                                    <p:anim calcmode="lin" valueType="num">
                                      <p:cBhvr>
                                        <p:cTn id="8" dur="500" fill="hold"/>
                                        <p:tgtEl>
                                          <p:spTgt spid="266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628"/>
                                        </p:tgtEl>
                                        <p:attrNameLst>
                                          <p:attrName>style.visibility</p:attrName>
                                        </p:attrNameLst>
                                      </p:cBhvr>
                                      <p:to>
                                        <p:strVal val="visible"/>
                                      </p:to>
                                    </p:set>
                                    <p:animEffect transition="in" filter="dissolve">
                                      <p:cBhvr>
                                        <p:cTn id="13" dur="500"/>
                                        <p:tgtEl>
                                          <p:spTgt spid="266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6630">
                                            <p:txEl>
                                              <p:pRg st="2" end="2"/>
                                            </p:txEl>
                                          </p:spTgt>
                                        </p:tgtEl>
                                        <p:attrNameLst>
                                          <p:attrName>style.visibility</p:attrName>
                                        </p:attrNameLst>
                                      </p:cBhvr>
                                      <p:to>
                                        <p:strVal val="visible"/>
                                      </p:to>
                                    </p:set>
                                    <p:anim calcmode="lin" valueType="num">
                                      <p:cBhvr additive="base">
                                        <p:cTn id="18" dur="500" fill="hold"/>
                                        <p:tgtEl>
                                          <p:spTgt spid="26630">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66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6630">
                                            <p:txEl>
                                              <p:pRg st="3" end="3"/>
                                            </p:txEl>
                                          </p:spTgt>
                                        </p:tgtEl>
                                        <p:attrNameLst>
                                          <p:attrName>style.visibility</p:attrName>
                                        </p:attrNameLst>
                                      </p:cBhvr>
                                      <p:to>
                                        <p:strVal val="visible"/>
                                      </p:to>
                                    </p:set>
                                    <p:anim calcmode="lin" valueType="num">
                                      <p:cBhvr additive="base">
                                        <p:cTn id="24" dur="500" fill="hold"/>
                                        <p:tgtEl>
                                          <p:spTgt spid="26630">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66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6630">
                                            <p:txEl>
                                              <p:pRg st="4" end="4"/>
                                            </p:txEl>
                                          </p:spTgt>
                                        </p:tgtEl>
                                        <p:attrNameLst>
                                          <p:attrName>style.visibility</p:attrName>
                                        </p:attrNameLst>
                                      </p:cBhvr>
                                      <p:to>
                                        <p:strVal val="visible"/>
                                      </p:to>
                                    </p:set>
                                    <p:anim calcmode="lin" valueType="num">
                                      <p:cBhvr additive="base">
                                        <p:cTn id="30" dur="500" fill="hold"/>
                                        <p:tgtEl>
                                          <p:spTgt spid="26630">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66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3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noFill/>
        </p:spPr>
        <p:txBody>
          <a:bodyPr/>
          <a:lstStyle/>
          <a:p>
            <a:pPr algn="ctr" eaLnBrk="1" hangingPunct="1"/>
            <a:r>
              <a:rPr lang="et-EE" b="1" smtClean="0">
                <a:solidFill>
                  <a:srgbClr val="0000CC"/>
                </a:solidFill>
              </a:rPr>
              <a:t>The Houses of Parliament</a:t>
            </a:r>
            <a:endParaRPr lang="en-GB" b="1" smtClean="0">
              <a:solidFill>
                <a:srgbClr val="0000CC"/>
              </a:solidFill>
            </a:endParaRPr>
          </a:p>
        </p:txBody>
      </p:sp>
      <p:sp>
        <p:nvSpPr>
          <p:cNvPr id="27652" name="Rectangle 4"/>
          <p:cNvSpPr>
            <a:spLocks noChangeArrowheads="1"/>
          </p:cNvSpPr>
          <p:nvPr/>
        </p:nvSpPr>
        <p:spPr bwMode="auto">
          <a:xfrm>
            <a:off x="685800" y="1828800"/>
            <a:ext cx="3808413" cy="4113213"/>
          </a:xfrm>
          <a:prstGeom prst="rect">
            <a:avLst/>
          </a:prstGeom>
          <a:noFill/>
          <a:ln w="9525">
            <a:noFill/>
            <a:miter lim="800000"/>
            <a:headEnd/>
            <a:tailEnd/>
          </a:ln>
        </p:spPr>
        <p:txBody>
          <a:bodyPr/>
          <a:lstStyle/>
          <a:p>
            <a:pPr marL="342900" indent="-342900" algn="l">
              <a:buFontTx/>
              <a:buBlip>
                <a:blip r:embed="rId2"/>
              </a:buBlip>
            </a:pPr>
            <a:endParaRPr lang="et-EE" sz="2800"/>
          </a:p>
          <a:p>
            <a:pPr marL="342900" indent="-342900" algn="l">
              <a:buFontTx/>
              <a:buBlip>
                <a:blip r:embed="rId2"/>
              </a:buBlip>
            </a:pPr>
            <a:r>
              <a:rPr lang="et-EE"/>
              <a:t>This big palace is the most famous building in the world – the British Parliament.</a:t>
            </a:r>
          </a:p>
          <a:p>
            <a:pPr marL="342900" indent="-342900" algn="l">
              <a:buFontTx/>
              <a:buBlip>
                <a:blip r:embed="rId2"/>
              </a:buBlip>
            </a:pPr>
            <a:r>
              <a:rPr lang="et-EE"/>
              <a:t>The building is 280 metres long.</a:t>
            </a:r>
          </a:p>
          <a:p>
            <a:pPr marL="342900" indent="-342900" algn="l">
              <a:buFontTx/>
              <a:buBlip>
                <a:blip r:embed="rId2"/>
              </a:buBlip>
            </a:pPr>
            <a:r>
              <a:rPr lang="et-EE"/>
              <a:t>There are more than 1000 rooms.</a:t>
            </a:r>
            <a:endParaRPr lang="en-GB"/>
          </a:p>
        </p:txBody>
      </p:sp>
      <p:pic>
        <p:nvPicPr>
          <p:cNvPr id="27653" name="Picture 5" descr="C:\kursus\Lucia Alver\Pildid helid\parlament.jpg"/>
          <p:cNvPicPr>
            <a:picLocks noChangeAspect="1" noChangeArrowheads="1"/>
          </p:cNvPicPr>
          <p:nvPr/>
        </p:nvPicPr>
        <p:blipFill>
          <a:blip r:embed="rId3"/>
          <a:srcRect/>
          <a:stretch>
            <a:fillRect/>
          </a:stretch>
        </p:blipFill>
        <p:spPr bwMode="auto">
          <a:xfrm>
            <a:off x="4572000" y="2286000"/>
            <a:ext cx="4257675" cy="3154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500" fill="hold"/>
                                        <p:tgtEl>
                                          <p:spTgt spid="27653"/>
                                        </p:tgtEl>
                                        <p:attrNameLst>
                                          <p:attrName>ppt_w</p:attrName>
                                        </p:attrNameLst>
                                      </p:cBhvr>
                                      <p:tavLst>
                                        <p:tav tm="0">
                                          <p:val>
                                            <p:fltVal val="0"/>
                                          </p:val>
                                        </p:tav>
                                        <p:tav tm="100000">
                                          <p:val>
                                            <p:strVal val="#ppt_w"/>
                                          </p:val>
                                        </p:tav>
                                      </p:tavLst>
                                    </p:anim>
                                    <p:anim calcmode="lin" valueType="num">
                                      <p:cBhvr>
                                        <p:cTn id="8" dur="500" fill="hold"/>
                                        <p:tgtEl>
                                          <p:spTgt spid="2765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7651"/>
                                        </p:tgtEl>
                                        <p:attrNameLst>
                                          <p:attrName>style.visibility</p:attrName>
                                        </p:attrNameLst>
                                      </p:cBhvr>
                                      <p:to>
                                        <p:strVal val="visible"/>
                                      </p:to>
                                    </p:set>
                                    <p:animEffect transition="in" filter="dissolve">
                                      <p:cBhvr>
                                        <p:cTn id="13" dur="500"/>
                                        <p:tgtEl>
                                          <p:spTgt spid="2765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7652">
                                            <p:txEl>
                                              <p:pRg st="1" end="1"/>
                                            </p:txEl>
                                          </p:spTgt>
                                        </p:tgtEl>
                                        <p:attrNameLst>
                                          <p:attrName>style.visibility</p:attrName>
                                        </p:attrNameLst>
                                      </p:cBhvr>
                                      <p:to>
                                        <p:strVal val="visible"/>
                                      </p:to>
                                    </p:set>
                                    <p:anim calcmode="lin" valueType="num">
                                      <p:cBhvr additive="base">
                                        <p:cTn id="18" dur="500" fill="hold"/>
                                        <p:tgtEl>
                                          <p:spTgt spid="2765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76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7652">
                                            <p:txEl>
                                              <p:pRg st="2" end="2"/>
                                            </p:txEl>
                                          </p:spTgt>
                                        </p:tgtEl>
                                        <p:attrNameLst>
                                          <p:attrName>style.visibility</p:attrName>
                                        </p:attrNameLst>
                                      </p:cBhvr>
                                      <p:to>
                                        <p:strVal val="visible"/>
                                      </p:to>
                                    </p:set>
                                    <p:anim calcmode="lin" valueType="num">
                                      <p:cBhvr additive="base">
                                        <p:cTn id="24" dur="500" fill="hold"/>
                                        <p:tgtEl>
                                          <p:spTgt spid="2765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76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7652">
                                            <p:txEl>
                                              <p:pRg st="3" end="3"/>
                                            </p:txEl>
                                          </p:spTgt>
                                        </p:tgtEl>
                                        <p:attrNameLst>
                                          <p:attrName>style.visibility</p:attrName>
                                        </p:attrNameLst>
                                      </p:cBhvr>
                                      <p:to>
                                        <p:strVal val="visible"/>
                                      </p:to>
                                    </p:set>
                                    <p:anim calcmode="lin" valueType="num">
                                      <p:cBhvr additive="base">
                                        <p:cTn id="30" dur="500" fill="hold"/>
                                        <p:tgtEl>
                                          <p:spTgt spid="27652">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765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noFill/>
        </p:spPr>
        <p:txBody>
          <a:bodyPr/>
          <a:lstStyle/>
          <a:p>
            <a:pPr algn="ctr" eaLnBrk="1" hangingPunct="1"/>
            <a:r>
              <a:rPr lang="et-EE" b="1" smtClean="0">
                <a:solidFill>
                  <a:srgbClr val="0000CC"/>
                </a:solidFill>
              </a:rPr>
              <a:t>Big Ben</a:t>
            </a:r>
            <a:endParaRPr lang="en-GB" b="1" smtClean="0">
              <a:solidFill>
                <a:srgbClr val="0000CC"/>
              </a:solidFill>
            </a:endParaRPr>
          </a:p>
        </p:txBody>
      </p:sp>
      <p:sp>
        <p:nvSpPr>
          <p:cNvPr id="28676" name="Rectangle 4"/>
          <p:cNvSpPr>
            <a:spLocks noChangeArrowheads="1"/>
          </p:cNvSpPr>
          <p:nvPr/>
        </p:nvSpPr>
        <p:spPr bwMode="auto">
          <a:xfrm>
            <a:off x="4787900" y="2060575"/>
            <a:ext cx="3808413" cy="1439863"/>
          </a:xfrm>
          <a:prstGeom prst="rect">
            <a:avLst/>
          </a:prstGeom>
          <a:noFill/>
          <a:ln w="9525">
            <a:noFill/>
            <a:miter lim="800000"/>
            <a:headEnd/>
            <a:tailEnd/>
          </a:ln>
        </p:spPr>
        <p:txBody>
          <a:bodyPr/>
          <a:lstStyle/>
          <a:p>
            <a:pPr marL="342900" indent="-342900" algn="l">
              <a:buFontTx/>
              <a:buBlip>
                <a:blip r:embed="rId2"/>
              </a:buBlip>
            </a:pPr>
            <a:r>
              <a:rPr lang="et-EE"/>
              <a:t>Big Ben, the big clock tower, is the symbol of London. It strikes hours.</a:t>
            </a:r>
            <a:endParaRPr lang="en-GB"/>
          </a:p>
        </p:txBody>
      </p:sp>
      <p:pic>
        <p:nvPicPr>
          <p:cNvPr id="28677" name="Picture 5" descr="C:\kursus\Lucia Alver\Pildid helid\bigben.jpg"/>
          <p:cNvPicPr>
            <a:picLocks noChangeAspect="1" noChangeArrowheads="1"/>
          </p:cNvPicPr>
          <p:nvPr/>
        </p:nvPicPr>
        <p:blipFill>
          <a:blip r:embed="rId3"/>
          <a:srcRect/>
          <a:stretch>
            <a:fillRect/>
          </a:stretch>
        </p:blipFill>
        <p:spPr bwMode="auto">
          <a:xfrm>
            <a:off x="1676400" y="1676400"/>
            <a:ext cx="2349500" cy="4633913"/>
          </a:xfrm>
          <a:prstGeom prst="rect">
            <a:avLst/>
          </a:prstGeom>
          <a:noFill/>
          <a:ln w="9525">
            <a:noFill/>
            <a:miter lim="800000"/>
            <a:headEnd/>
            <a:tailEnd/>
          </a:ln>
        </p:spPr>
      </p:pic>
      <p:sp>
        <p:nvSpPr>
          <p:cNvPr id="11270" name="Rectangle 6"/>
          <p:cNvSpPr>
            <a:spLocks noChangeArrowheads="1"/>
          </p:cNvSpPr>
          <p:nvPr/>
        </p:nvSpPr>
        <p:spPr bwMode="auto">
          <a:xfrm>
            <a:off x="4352925" y="3170238"/>
            <a:ext cx="438150" cy="519112"/>
          </a:xfrm>
          <a:prstGeom prst="rect">
            <a:avLst/>
          </a:prstGeom>
          <a:noFill/>
          <a:ln w="9525">
            <a:noFill/>
            <a:miter lim="800000"/>
            <a:headEnd/>
            <a:tailEnd/>
          </a:ln>
          <a:effectLst/>
        </p:spPr>
        <p:txBody>
          <a:bodyPr wrap="none">
            <a:spAutoFit/>
          </a:bodyPr>
          <a:lstStyle/>
          <a:p>
            <a:pPr>
              <a:buFontTx/>
              <a:buBlip>
                <a:blip r:embed="rId2"/>
              </a:buBlip>
            </a:pPr>
            <a:endParaRPr lang="et-EE" sz="2800"/>
          </a:p>
        </p:txBody>
      </p:sp>
      <p:pic>
        <p:nvPicPr>
          <p:cNvPr id="11271" name="Picture 2"/>
          <p:cNvPicPr>
            <a:picLocks noChangeAspect="1" noChangeArrowheads="1"/>
          </p:cNvPicPr>
          <p:nvPr/>
        </p:nvPicPr>
        <p:blipFill>
          <a:blip r:embed="rId4"/>
          <a:srcRect/>
          <a:stretch>
            <a:fillRect/>
          </a:stretch>
        </p:blipFill>
        <p:spPr bwMode="auto">
          <a:xfrm>
            <a:off x="4356100" y="3860800"/>
            <a:ext cx="4095750" cy="2728913"/>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500" fill="hold"/>
                                        <p:tgtEl>
                                          <p:spTgt spid="28677"/>
                                        </p:tgtEl>
                                        <p:attrNameLst>
                                          <p:attrName>ppt_w</p:attrName>
                                        </p:attrNameLst>
                                      </p:cBhvr>
                                      <p:tavLst>
                                        <p:tav tm="0">
                                          <p:val>
                                            <p:fltVal val="0"/>
                                          </p:val>
                                        </p:tav>
                                        <p:tav tm="100000">
                                          <p:val>
                                            <p:strVal val="#ppt_w"/>
                                          </p:val>
                                        </p:tav>
                                      </p:tavLst>
                                    </p:anim>
                                    <p:anim calcmode="lin" valueType="num">
                                      <p:cBhvr>
                                        <p:cTn id="8" dur="500" fill="hold"/>
                                        <p:tgtEl>
                                          <p:spTgt spid="2867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dissolve">
                                      <p:cBhvr>
                                        <p:cTn id="13" dur="500"/>
                                        <p:tgtEl>
                                          <p:spTgt spid="2867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8676">
                                            <p:txEl>
                                              <p:pRg st="0" end="0"/>
                                            </p:txEl>
                                          </p:spTgt>
                                        </p:tgtEl>
                                        <p:attrNameLst>
                                          <p:attrName>style.visibility</p:attrName>
                                        </p:attrNameLst>
                                      </p:cBhvr>
                                      <p:to>
                                        <p:strVal val="visible"/>
                                      </p:to>
                                    </p:set>
                                    <p:anim calcmode="lin" valueType="num">
                                      <p:cBhvr additive="base">
                                        <p:cTn id="18" dur="500" fill="hold"/>
                                        <p:tgtEl>
                                          <p:spTgt spid="28676">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867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noFill/>
        </p:spPr>
        <p:txBody>
          <a:bodyPr/>
          <a:lstStyle/>
          <a:p>
            <a:pPr algn="ctr" eaLnBrk="1" hangingPunct="1"/>
            <a:r>
              <a:rPr lang="et-EE" b="1" smtClean="0">
                <a:solidFill>
                  <a:srgbClr val="0000CC"/>
                </a:solidFill>
              </a:rPr>
              <a:t>Tower</a:t>
            </a:r>
            <a:endParaRPr lang="en-GB" b="1" smtClean="0">
              <a:solidFill>
                <a:srgbClr val="0000CC"/>
              </a:solidFill>
            </a:endParaRPr>
          </a:p>
        </p:txBody>
      </p:sp>
      <p:sp>
        <p:nvSpPr>
          <p:cNvPr id="29700" name="Rectangle 4"/>
          <p:cNvSpPr>
            <a:spLocks noChangeArrowheads="1"/>
          </p:cNvSpPr>
          <p:nvPr/>
        </p:nvSpPr>
        <p:spPr bwMode="auto">
          <a:xfrm>
            <a:off x="1062038" y="1766888"/>
            <a:ext cx="3808412" cy="4113212"/>
          </a:xfrm>
          <a:prstGeom prst="rect">
            <a:avLst/>
          </a:prstGeom>
          <a:noFill/>
          <a:ln w="9525">
            <a:noFill/>
            <a:miter lim="800000"/>
            <a:headEnd/>
            <a:tailEnd/>
          </a:ln>
        </p:spPr>
        <p:txBody>
          <a:bodyPr/>
          <a:lstStyle/>
          <a:p>
            <a:pPr marL="342900" indent="-342900" algn="l"/>
            <a:endParaRPr lang="et-EE" sz="2800"/>
          </a:p>
          <a:p>
            <a:pPr marL="342900" indent="-342900" algn="l">
              <a:buFontTx/>
              <a:buChar char="•"/>
            </a:pPr>
            <a:endParaRPr lang="et-EE"/>
          </a:p>
          <a:p>
            <a:pPr marL="342900" indent="-342900" algn="l"/>
            <a:endParaRPr lang="et-EE"/>
          </a:p>
          <a:p>
            <a:pPr marL="342900" indent="-342900" algn="l">
              <a:buFontTx/>
              <a:buChar char="•"/>
            </a:pPr>
            <a:r>
              <a:rPr lang="et-EE"/>
              <a:t>The Tower of London has been a fortress, a palace, an arsenal, a mint, a prison, an observatory, a zoo, the home of the Crown Jewels and a tourist attraction.</a:t>
            </a:r>
            <a:endParaRPr lang="en-GB"/>
          </a:p>
        </p:txBody>
      </p:sp>
      <p:pic>
        <p:nvPicPr>
          <p:cNvPr id="29701" name="Picture 5" descr="C:\kursus\Lucia Alver\Pildid helid\towerr.jpg"/>
          <p:cNvPicPr>
            <a:picLocks noChangeAspect="1" noChangeArrowheads="1"/>
          </p:cNvPicPr>
          <p:nvPr/>
        </p:nvPicPr>
        <p:blipFill>
          <a:blip r:embed="rId2"/>
          <a:srcRect/>
          <a:stretch>
            <a:fillRect/>
          </a:stretch>
        </p:blipFill>
        <p:spPr bwMode="auto">
          <a:xfrm>
            <a:off x="5105400" y="1752600"/>
            <a:ext cx="3595688"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p:cTn id="7" dur="500" fill="hold"/>
                                        <p:tgtEl>
                                          <p:spTgt spid="29701"/>
                                        </p:tgtEl>
                                        <p:attrNameLst>
                                          <p:attrName>ppt_w</p:attrName>
                                        </p:attrNameLst>
                                      </p:cBhvr>
                                      <p:tavLst>
                                        <p:tav tm="0">
                                          <p:val>
                                            <p:fltVal val="0"/>
                                          </p:val>
                                        </p:tav>
                                        <p:tav tm="100000">
                                          <p:val>
                                            <p:strVal val="#ppt_w"/>
                                          </p:val>
                                        </p:tav>
                                      </p:tavLst>
                                    </p:anim>
                                    <p:anim calcmode="lin" valueType="num">
                                      <p:cBhvr>
                                        <p:cTn id="8" dur="500" fill="hold"/>
                                        <p:tgtEl>
                                          <p:spTgt spid="2970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9699"/>
                                        </p:tgtEl>
                                        <p:attrNameLst>
                                          <p:attrName>style.visibility</p:attrName>
                                        </p:attrNameLst>
                                      </p:cBhvr>
                                      <p:to>
                                        <p:strVal val="visible"/>
                                      </p:to>
                                    </p:set>
                                    <p:animEffect transition="in" filter="dissolve">
                                      <p:cBhvr>
                                        <p:cTn id="13" dur="500"/>
                                        <p:tgtEl>
                                          <p:spTgt spid="2969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9700">
                                            <p:txEl>
                                              <p:pRg st="3" end="3"/>
                                            </p:txEl>
                                          </p:spTgt>
                                        </p:tgtEl>
                                        <p:attrNameLst>
                                          <p:attrName>style.visibility</p:attrName>
                                        </p:attrNameLst>
                                      </p:cBhvr>
                                      <p:to>
                                        <p:strVal val="visible"/>
                                      </p:to>
                                    </p:set>
                                    <p:anim calcmode="lin" valueType="num">
                                      <p:cBhvr additive="base">
                                        <p:cTn id="18" dur="500" fill="hold"/>
                                        <p:tgtEl>
                                          <p:spTgt spid="29700">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970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title"/>
          </p:nvPr>
        </p:nvSpPr>
        <p:spPr>
          <a:noFill/>
        </p:spPr>
        <p:txBody>
          <a:bodyPr/>
          <a:lstStyle/>
          <a:p>
            <a:pPr algn="ctr" eaLnBrk="1" hangingPunct="1"/>
            <a:r>
              <a:rPr lang="et-EE" b="1" smtClean="0">
                <a:solidFill>
                  <a:srgbClr val="0000CC"/>
                </a:solidFill>
              </a:rPr>
              <a:t>Imperial State Crown</a:t>
            </a:r>
            <a:endParaRPr lang="en-GB" b="1" smtClean="0">
              <a:solidFill>
                <a:srgbClr val="0000CC"/>
              </a:solidFill>
            </a:endParaRPr>
          </a:p>
        </p:txBody>
      </p:sp>
      <p:sp>
        <p:nvSpPr>
          <p:cNvPr id="30724" name="Rectangle 4"/>
          <p:cNvSpPr>
            <a:spLocks noChangeArrowheads="1"/>
          </p:cNvSpPr>
          <p:nvPr/>
        </p:nvSpPr>
        <p:spPr bwMode="auto">
          <a:xfrm>
            <a:off x="1062038" y="1766888"/>
            <a:ext cx="3808412" cy="4113212"/>
          </a:xfrm>
          <a:prstGeom prst="rect">
            <a:avLst/>
          </a:prstGeom>
          <a:noFill/>
          <a:ln w="9525">
            <a:noFill/>
            <a:miter lim="800000"/>
            <a:headEnd/>
            <a:tailEnd/>
          </a:ln>
        </p:spPr>
        <p:txBody>
          <a:bodyPr/>
          <a:lstStyle/>
          <a:p>
            <a:pPr marL="342900" indent="-342900" algn="l"/>
            <a:endParaRPr lang="et-EE" sz="2800"/>
          </a:p>
          <a:p>
            <a:pPr marL="342900" indent="-342900" algn="l"/>
            <a:endParaRPr lang="et-EE" sz="2800"/>
          </a:p>
          <a:p>
            <a:pPr marL="342900" indent="-342900" algn="l"/>
            <a:endParaRPr lang="et-EE"/>
          </a:p>
          <a:p>
            <a:pPr marL="342900" indent="-342900" algn="l">
              <a:buFontTx/>
              <a:buChar char="•"/>
            </a:pPr>
            <a:r>
              <a:rPr lang="et-EE"/>
              <a:t>The Tower’s greatest treasure is the Imperial State Crown.</a:t>
            </a:r>
          </a:p>
          <a:p>
            <a:pPr marL="342900" indent="-342900" algn="l">
              <a:buFontTx/>
              <a:buChar char="•"/>
            </a:pPr>
            <a:r>
              <a:rPr lang="et-EE"/>
              <a:t>There are 2 800 diamonds on it.</a:t>
            </a:r>
          </a:p>
          <a:p>
            <a:pPr marL="342900" indent="-342900" algn="l"/>
            <a:endParaRPr lang="en-GB"/>
          </a:p>
        </p:txBody>
      </p:sp>
      <p:pic>
        <p:nvPicPr>
          <p:cNvPr id="30725" name="Picture 5" descr="C:\kursus\Lucia Alver\Pildid helid\kroon1.jpg"/>
          <p:cNvPicPr>
            <a:picLocks noChangeAspect="1" noChangeArrowheads="1"/>
          </p:cNvPicPr>
          <p:nvPr/>
        </p:nvPicPr>
        <p:blipFill>
          <a:blip r:embed="rId2"/>
          <a:srcRect/>
          <a:stretch>
            <a:fillRect/>
          </a:stretch>
        </p:blipFill>
        <p:spPr bwMode="auto">
          <a:xfrm>
            <a:off x="5029200" y="1981200"/>
            <a:ext cx="3355975" cy="438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ppt_w</p:attrName>
                                        </p:attrNameLst>
                                      </p:cBhvr>
                                      <p:tavLst>
                                        <p:tav tm="0">
                                          <p:val>
                                            <p:fltVal val="0"/>
                                          </p:val>
                                        </p:tav>
                                        <p:tav tm="100000">
                                          <p:val>
                                            <p:strVal val="#ppt_w"/>
                                          </p:val>
                                        </p:tav>
                                      </p:tavLst>
                                    </p:anim>
                                    <p:anim calcmode="lin" valueType="num">
                                      <p:cBhvr>
                                        <p:cTn id="8" dur="500" fill="hold"/>
                                        <p:tgtEl>
                                          <p:spTgt spid="307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0723"/>
                                        </p:tgtEl>
                                        <p:attrNameLst>
                                          <p:attrName>style.visibility</p:attrName>
                                        </p:attrNameLst>
                                      </p:cBhvr>
                                      <p:to>
                                        <p:strVal val="visible"/>
                                      </p:to>
                                    </p:set>
                                    <p:animEffect transition="in" filter="dissolve">
                                      <p:cBhvr>
                                        <p:cTn id="13" dur="500"/>
                                        <p:tgtEl>
                                          <p:spTgt spid="307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0724">
                                            <p:txEl>
                                              <p:pRg st="3" end="3"/>
                                            </p:txEl>
                                          </p:spTgt>
                                        </p:tgtEl>
                                        <p:attrNameLst>
                                          <p:attrName>style.visibility</p:attrName>
                                        </p:attrNameLst>
                                      </p:cBhvr>
                                      <p:to>
                                        <p:strVal val="visible"/>
                                      </p:to>
                                    </p:set>
                                    <p:anim calcmode="lin" valueType="num">
                                      <p:cBhvr additive="base">
                                        <p:cTn id="18" dur="500" fill="hold"/>
                                        <p:tgtEl>
                                          <p:spTgt spid="30724">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07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0724">
                                            <p:txEl>
                                              <p:pRg st="4" end="4"/>
                                            </p:txEl>
                                          </p:spTgt>
                                        </p:tgtEl>
                                        <p:attrNameLst>
                                          <p:attrName>style.visibility</p:attrName>
                                        </p:attrNameLst>
                                      </p:cBhvr>
                                      <p:to>
                                        <p:strVal val="visible"/>
                                      </p:to>
                                    </p:set>
                                    <p:anim calcmode="lin" valueType="num">
                                      <p:cBhvr additive="base">
                                        <p:cTn id="24" dur="500" fill="hold"/>
                                        <p:tgtEl>
                                          <p:spTgt spid="30724">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072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noFill/>
        </p:spPr>
        <p:txBody>
          <a:bodyPr/>
          <a:lstStyle/>
          <a:p>
            <a:pPr algn="ctr" eaLnBrk="1" hangingPunct="1"/>
            <a:r>
              <a:rPr lang="et-EE" b="1" smtClean="0">
                <a:solidFill>
                  <a:srgbClr val="0000CC"/>
                </a:solidFill>
              </a:rPr>
              <a:t>Beefeaters</a:t>
            </a:r>
            <a:endParaRPr lang="en-GB" b="1" smtClean="0">
              <a:solidFill>
                <a:srgbClr val="0000CC"/>
              </a:solidFill>
            </a:endParaRPr>
          </a:p>
        </p:txBody>
      </p:sp>
      <p:sp>
        <p:nvSpPr>
          <p:cNvPr id="31748" name="Rectangle 4"/>
          <p:cNvSpPr>
            <a:spLocks noChangeArrowheads="1"/>
          </p:cNvSpPr>
          <p:nvPr/>
        </p:nvSpPr>
        <p:spPr bwMode="auto">
          <a:xfrm>
            <a:off x="5022850" y="1766888"/>
            <a:ext cx="3808413" cy="4113212"/>
          </a:xfrm>
          <a:prstGeom prst="rect">
            <a:avLst/>
          </a:prstGeom>
          <a:noFill/>
          <a:ln w="9525">
            <a:noFill/>
            <a:miter lim="800000"/>
            <a:headEnd/>
            <a:tailEnd/>
          </a:ln>
        </p:spPr>
        <p:txBody>
          <a:bodyPr/>
          <a:lstStyle/>
          <a:p>
            <a:pPr marL="342900" indent="-342900" algn="l">
              <a:buFontTx/>
              <a:buBlip>
                <a:blip r:embed="rId2"/>
              </a:buBlip>
            </a:pPr>
            <a:endParaRPr lang="et-EE"/>
          </a:p>
          <a:p>
            <a:pPr marL="342900" indent="-342900" algn="l">
              <a:buFontTx/>
              <a:buBlip>
                <a:blip r:embed="rId2"/>
              </a:buBlip>
            </a:pPr>
            <a:endParaRPr lang="et-EE"/>
          </a:p>
          <a:p>
            <a:pPr marL="342900" indent="-342900" algn="l">
              <a:buFontTx/>
              <a:buBlip>
                <a:blip r:embed="rId2"/>
              </a:buBlip>
            </a:pPr>
            <a:r>
              <a:rPr lang="et-EE"/>
              <a:t>The quards of the Tower are called Beefeaters.</a:t>
            </a:r>
          </a:p>
          <a:p>
            <a:pPr marL="342900" indent="-342900" algn="l">
              <a:buFontTx/>
              <a:buBlip>
                <a:blip r:embed="rId2"/>
              </a:buBlip>
            </a:pPr>
            <a:r>
              <a:rPr lang="et-EE"/>
              <a:t>The  legend says that if the ravens leave, the Tower and the country will fall.</a:t>
            </a:r>
            <a:endParaRPr lang="en-GB"/>
          </a:p>
        </p:txBody>
      </p:sp>
      <p:pic>
        <p:nvPicPr>
          <p:cNvPr id="31749" name="Picture 5" descr="C:\kursus\Lucia Alver\Pildid helid\valvur.jpg"/>
          <p:cNvPicPr>
            <a:picLocks noChangeAspect="1" noChangeArrowheads="1"/>
          </p:cNvPicPr>
          <p:nvPr/>
        </p:nvPicPr>
        <p:blipFill>
          <a:blip r:embed="rId3"/>
          <a:srcRect/>
          <a:stretch>
            <a:fillRect/>
          </a:stretch>
        </p:blipFill>
        <p:spPr bwMode="auto">
          <a:xfrm>
            <a:off x="1143000" y="1600200"/>
            <a:ext cx="2062163" cy="4948238"/>
          </a:xfrm>
          <a:prstGeom prst="rect">
            <a:avLst/>
          </a:prstGeom>
          <a:noFill/>
          <a:ln w="9525">
            <a:noFill/>
            <a:miter lim="800000"/>
            <a:headEnd/>
            <a:tailEnd/>
          </a:ln>
        </p:spPr>
      </p:pic>
      <p:pic>
        <p:nvPicPr>
          <p:cNvPr id="31750" name="Picture 6" descr="C:\kursus\Lucia Alver\Pildid helid\rongad.jpg"/>
          <p:cNvPicPr>
            <a:picLocks noChangeAspect="1" noChangeArrowheads="1"/>
          </p:cNvPicPr>
          <p:nvPr/>
        </p:nvPicPr>
        <p:blipFill>
          <a:blip r:embed="rId4"/>
          <a:srcRect/>
          <a:stretch>
            <a:fillRect/>
          </a:stretch>
        </p:blipFill>
        <p:spPr bwMode="auto">
          <a:xfrm>
            <a:off x="5334000" y="4667250"/>
            <a:ext cx="2533650" cy="1920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500" fill="hold"/>
                                        <p:tgtEl>
                                          <p:spTgt spid="31749"/>
                                        </p:tgtEl>
                                        <p:attrNameLst>
                                          <p:attrName>ppt_w</p:attrName>
                                        </p:attrNameLst>
                                      </p:cBhvr>
                                      <p:tavLst>
                                        <p:tav tm="0">
                                          <p:val>
                                            <p:fltVal val="0"/>
                                          </p:val>
                                        </p:tav>
                                        <p:tav tm="100000">
                                          <p:val>
                                            <p:strVal val="#ppt_w"/>
                                          </p:val>
                                        </p:tav>
                                      </p:tavLst>
                                    </p:anim>
                                    <p:anim calcmode="lin" valueType="num">
                                      <p:cBhvr>
                                        <p:cTn id="8" dur="500" fill="hold"/>
                                        <p:tgtEl>
                                          <p:spTgt spid="3174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1747"/>
                                        </p:tgtEl>
                                        <p:attrNameLst>
                                          <p:attrName>style.visibility</p:attrName>
                                        </p:attrNameLst>
                                      </p:cBhvr>
                                      <p:to>
                                        <p:strVal val="visible"/>
                                      </p:to>
                                    </p:set>
                                    <p:animEffect transition="in" filter="dissolve">
                                      <p:cBhvr>
                                        <p:cTn id="13" dur="500"/>
                                        <p:tgtEl>
                                          <p:spTgt spid="3174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1748">
                                            <p:txEl>
                                              <p:pRg st="2" end="2"/>
                                            </p:txEl>
                                          </p:spTgt>
                                        </p:tgtEl>
                                        <p:attrNameLst>
                                          <p:attrName>style.visibility</p:attrName>
                                        </p:attrNameLst>
                                      </p:cBhvr>
                                      <p:to>
                                        <p:strVal val="visible"/>
                                      </p:to>
                                    </p:set>
                                    <p:anim calcmode="lin" valueType="num">
                                      <p:cBhvr additive="base">
                                        <p:cTn id="18" dur="500" fill="hold"/>
                                        <p:tgtEl>
                                          <p:spTgt spid="31748">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17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1748">
                                            <p:txEl>
                                              <p:pRg st="3" end="3"/>
                                            </p:txEl>
                                          </p:spTgt>
                                        </p:tgtEl>
                                        <p:attrNameLst>
                                          <p:attrName>style.visibility</p:attrName>
                                        </p:attrNameLst>
                                      </p:cBhvr>
                                      <p:to>
                                        <p:strVal val="visible"/>
                                      </p:to>
                                    </p:set>
                                    <p:anim calcmode="lin" valueType="num">
                                      <p:cBhvr additive="base">
                                        <p:cTn id="24" dur="500" fill="hold"/>
                                        <p:tgtEl>
                                          <p:spTgt spid="31748">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17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1750"/>
                                        </p:tgtEl>
                                        <p:attrNameLst>
                                          <p:attrName>style.visibility</p:attrName>
                                        </p:attrNameLst>
                                      </p:cBhvr>
                                      <p:to>
                                        <p:strVal val="visible"/>
                                      </p:to>
                                    </p:set>
                                    <p:anim calcmode="lin" valueType="num">
                                      <p:cBhvr>
                                        <p:cTn id="30" dur="500" fill="hold"/>
                                        <p:tgtEl>
                                          <p:spTgt spid="31750"/>
                                        </p:tgtEl>
                                        <p:attrNameLst>
                                          <p:attrName>ppt_w</p:attrName>
                                        </p:attrNameLst>
                                      </p:cBhvr>
                                      <p:tavLst>
                                        <p:tav tm="0">
                                          <p:val>
                                            <p:fltVal val="0"/>
                                          </p:val>
                                        </p:tav>
                                        <p:tav tm="100000">
                                          <p:val>
                                            <p:strVal val="#ppt_w"/>
                                          </p:val>
                                        </p:tav>
                                      </p:tavLst>
                                    </p:anim>
                                    <p:anim calcmode="lin" valueType="num">
                                      <p:cBhvr>
                                        <p:cTn id="31" dur="500" fill="hold"/>
                                        <p:tgtEl>
                                          <p:spTgt spid="317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4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noFill/>
        </p:spPr>
        <p:txBody>
          <a:bodyPr/>
          <a:lstStyle/>
          <a:p>
            <a:pPr algn="ctr" eaLnBrk="1" hangingPunct="1"/>
            <a:r>
              <a:rPr lang="et-EE" b="1" smtClean="0">
                <a:solidFill>
                  <a:srgbClr val="0000CC"/>
                </a:solidFill>
              </a:rPr>
              <a:t>Tower Bridge</a:t>
            </a:r>
            <a:endParaRPr lang="en-GB" b="1" smtClean="0">
              <a:solidFill>
                <a:srgbClr val="0000CC"/>
              </a:solidFill>
            </a:endParaRPr>
          </a:p>
        </p:txBody>
      </p:sp>
      <p:sp>
        <p:nvSpPr>
          <p:cNvPr id="32772" name="Rectangle 4"/>
          <p:cNvSpPr>
            <a:spLocks noChangeArrowheads="1"/>
          </p:cNvSpPr>
          <p:nvPr/>
        </p:nvSpPr>
        <p:spPr bwMode="auto">
          <a:xfrm>
            <a:off x="1062038" y="1766888"/>
            <a:ext cx="3808412" cy="4113212"/>
          </a:xfrm>
          <a:prstGeom prst="rect">
            <a:avLst/>
          </a:prstGeom>
          <a:noFill/>
          <a:ln w="9525">
            <a:noFill/>
            <a:miter lim="800000"/>
            <a:headEnd/>
            <a:tailEnd/>
          </a:ln>
        </p:spPr>
        <p:txBody>
          <a:bodyPr/>
          <a:lstStyle/>
          <a:p>
            <a:pPr marL="342900" indent="-342900" algn="l">
              <a:buFontTx/>
              <a:buBlip>
                <a:blip r:embed="rId2"/>
              </a:buBlip>
            </a:pPr>
            <a:endParaRPr lang="et-EE" sz="2800"/>
          </a:p>
          <a:p>
            <a:pPr marL="342900" indent="-342900" algn="l">
              <a:buFontTx/>
              <a:buBlip>
                <a:blip r:embed="rId2"/>
              </a:buBlip>
            </a:pPr>
            <a:endParaRPr lang="et-EE" sz="2800"/>
          </a:p>
          <a:p>
            <a:pPr marL="342900" indent="-342900" algn="l">
              <a:buFontTx/>
              <a:buBlip>
                <a:blip r:embed="rId2"/>
              </a:buBlip>
            </a:pPr>
            <a:endParaRPr lang="et-EE" sz="2800"/>
          </a:p>
          <a:p>
            <a:pPr marL="342900" indent="-342900" algn="l">
              <a:buFontTx/>
              <a:buBlip>
                <a:blip r:embed="rId2"/>
              </a:buBlip>
            </a:pPr>
            <a:r>
              <a:rPr lang="et-EE"/>
              <a:t>The most famous</a:t>
            </a:r>
          </a:p>
          <a:p>
            <a:pPr marL="342900" indent="-342900" algn="l"/>
            <a:r>
              <a:rPr lang="et-EE"/>
              <a:t>   bridge in London</a:t>
            </a:r>
          </a:p>
          <a:p>
            <a:pPr marL="342900" indent="-342900" algn="l"/>
            <a:r>
              <a:rPr lang="et-EE"/>
              <a:t>   is a Tower bridge.</a:t>
            </a:r>
            <a:endParaRPr lang="en-GB"/>
          </a:p>
        </p:txBody>
      </p:sp>
      <p:pic>
        <p:nvPicPr>
          <p:cNvPr id="32773" name="Picture 5" descr="C:\kursus\Lucia Alver\Pildid helid\sild.jpg"/>
          <p:cNvPicPr>
            <a:picLocks noChangeAspect="1" noChangeArrowheads="1"/>
          </p:cNvPicPr>
          <p:nvPr/>
        </p:nvPicPr>
        <p:blipFill>
          <a:blip r:embed="rId3"/>
          <a:srcRect/>
          <a:stretch>
            <a:fillRect/>
          </a:stretch>
        </p:blipFill>
        <p:spPr bwMode="auto">
          <a:xfrm>
            <a:off x="4038600" y="2057400"/>
            <a:ext cx="4838700" cy="4354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p:cTn id="7" dur="500" fill="hold"/>
                                        <p:tgtEl>
                                          <p:spTgt spid="32773"/>
                                        </p:tgtEl>
                                        <p:attrNameLst>
                                          <p:attrName>ppt_w</p:attrName>
                                        </p:attrNameLst>
                                      </p:cBhvr>
                                      <p:tavLst>
                                        <p:tav tm="0">
                                          <p:val>
                                            <p:fltVal val="0"/>
                                          </p:val>
                                        </p:tav>
                                        <p:tav tm="100000">
                                          <p:val>
                                            <p:strVal val="#ppt_w"/>
                                          </p:val>
                                        </p:tav>
                                      </p:tavLst>
                                    </p:anim>
                                    <p:anim calcmode="lin" valueType="num">
                                      <p:cBhvr>
                                        <p:cTn id="8" dur="500" fill="hold"/>
                                        <p:tgtEl>
                                          <p:spTgt spid="3277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2771"/>
                                        </p:tgtEl>
                                        <p:attrNameLst>
                                          <p:attrName>style.visibility</p:attrName>
                                        </p:attrNameLst>
                                      </p:cBhvr>
                                      <p:to>
                                        <p:strVal val="visible"/>
                                      </p:to>
                                    </p:set>
                                    <p:animEffect transition="in" filter="dissolve">
                                      <p:cBhvr>
                                        <p:cTn id="13" dur="500"/>
                                        <p:tgtEl>
                                          <p:spTgt spid="3277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2772">
                                            <p:txEl>
                                              <p:pRg st="3" end="3"/>
                                            </p:txEl>
                                          </p:spTgt>
                                        </p:tgtEl>
                                        <p:attrNameLst>
                                          <p:attrName>style.visibility</p:attrName>
                                        </p:attrNameLst>
                                      </p:cBhvr>
                                      <p:to>
                                        <p:strVal val="visible"/>
                                      </p:to>
                                    </p:set>
                                    <p:anim calcmode="lin" valueType="num">
                                      <p:cBhvr additive="base">
                                        <p:cTn id="18" dur="500" fill="hold"/>
                                        <p:tgtEl>
                                          <p:spTgt spid="32772">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277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2772">
                                            <p:txEl>
                                              <p:pRg st="4" end="4"/>
                                            </p:txEl>
                                          </p:spTgt>
                                        </p:tgtEl>
                                        <p:attrNameLst>
                                          <p:attrName>style.visibility</p:attrName>
                                        </p:attrNameLst>
                                      </p:cBhvr>
                                      <p:to>
                                        <p:strVal val="visible"/>
                                      </p:to>
                                    </p:set>
                                    <p:anim calcmode="lin" valueType="num">
                                      <p:cBhvr additive="base">
                                        <p:cTn id="24" dur="500" fill="hold"/>
                                        <p:tgtEl>
                                          <p:spTgt spid="32772">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277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2772">
                                            <p:txEl>
                                              <p:pRg st="5" end="5"/>
                                            </p:txEl>
                                          </p:spTgt>
                                        </p:tgtEl>
                                        <p:attrNameLst>
                                          <p:attrName>style.visibility</p:attrName>
                                        </p:attrNameLst>
                                      </p:cBhvr>
                                      <p:to>
                                        <p:strVal val="visible"/>
                                      </p:to>
                                    </p:set>
                                    <p:anim calcmode="lin" valueType="num">
                                      <p:cBhvr additive="base">
                                        <p:cTn id="30" dur="500" fill="hold"/>
                                        <p:tgtEl>
                                          <p:spTgt spid="32772">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277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a:noFill/>
        </p:spPr>
        <p:txBody>
          <a:bodyPr/>
          <a:lstStyle/>
          <a:p>
            <a:pPr algn="ctr" eaLnBrk="1" hangingPunct="1"/>
            <a:r>
              <a:rPr lang="et-EE" b="1" smtClean="0">
                <a:solidFill>
                  <a:srgbClr val="0000CC"/>
                </a:solidFill>
              </a:rPr>
              <a:t>Tower Bridge</a:t>
            </a:r>
            <a:endParaRPr lang="en-GB" b="1" smtClean="0">
              <a:solidFill>
                <a:srgbClr val="0000CC"/>
              </a:solidFill>
            </a:endParaRPr>
          </a:p>
        </p:txBody>
      </p:sp>
      <p:sp>
        <p:nvSpPr>
          <p:cNvPr id="33796" name="Rectangle 4"/>
          <p:cNvSpPr>
            <a:spLocks noChangeArrowheads="1"/>
          </p:cNvSpPr>
          <p:nvPr/>
        </p:nvSpPr>
        <p:spPr bwMode="auto">
          <a:xfrm>
            <a:off x="5562600" y="2286000"/>
            <a:ext cx="3268663" cy="3594100"/>
          </a:xfrm>
          <a:prstGeom prst="rect">
            <a:avLst/>
          </a:prstGeom>
          <a:noFill/>
          <a:ln w="9525">
            <a:noFill/>
            <a:miter lim="800000"/>
            <a:headEnd/>
            <a:tailEnd/>
          </a:ln>
        </p:spPr>
        <p:txBody>
          <a:bodyPr/>
          <a:lstStyle/>
          <a:p>
            <a:pPr marL="342900" indent="-342900" algn="l">
              <a:buFontTx/>
              <a:buBlip>
                <a:blip r:embed="rId2"/>
              </a:buBlip>
            </a:pPr>
            <a:endParaRPr lang="et-EE" sz="2800"/>
          </a:p>
          <a:p>
            <a:pPr marL="342900" indent="-342900" algn="l">
              <a:buFontTx/>
              <a:buBlip>
                <a:blip r:embed="rId2"/>
              </a:buBlip>
            </a:pPr>
            <a:endParaRPr lang="et-EE" sz="2800"/>
          </a:p>
          <a:p>
            <a:pPr marL="342900" indent="-342900" algn="l">
              <a:buFontTx/>
              <a:buBlip>
                <a:blip r:embed="rId2"/>
              </a:buBlip>
            </a:pPr>
            <a:r>
              <a:rPr lang="et-EE"/>
              <a:t>Tower Bridge is a bascule-bridge. </a:t>
            </a:r>
          </a:p>
          <a:p>
            <a:pPr marL="342900" indent="-342900" algn="l">
              <a:buFontTx/>
              <a:buBlip>
                <a:blip r:embed="rId2"/>
              </a:buBlip>
            </a:pPr>
            <a:r>
              <a:rPr lang="et-EE"/>
              <a:t>The bascules will open to let ships pass through.</a:t>
            </a:r>
            <a:endParaRPr lang="en-GB"/>
          </a:p>
        </p:txBody>
      </p:sp>
      <p:pic>
        <p:nvPicPr>
          <p:cNvPr id="33797" name="Picture 5" descr="C:\kursus\Lucia Alver\Pildid helid\toweropenl.jpg"/>
          <p:cNvPicPr>
            <a:picLocks noChangeAspect="1" noChangeArrowheads="1"/>
          </p:cNvPicPr>
          <p:nvPr/>
        </p:nvPicPr>
        <p:blipFill>
          <a:blip r:embed="rId3"/>
          <a:srcRect/>
          <a:stretch>
            <a:fillRect/>
          </a:stretch>
        </p:blipFill>
        <p:spPr bwMode="auto">
          <a:xfrm>
            <a:off x="762000" y="2438400"/>
            <a:ext cx="4800600" cy="327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500" fill="hold"/>
                                        <p:tgtEl>
                                          <p:spTgt spid="33797"/>
                                        </p:tgtEl>
                                        <p:attrNameLst>
                                          <p:attrName>ppt_w</p:attrName>
                                        </p:attrNameLst>
                                      </p:cBhvr>
                                      <p:tavLst>
                                        <p:tav tm="0">
                                          <p:val>
                                            <p:fltVal val="0"/>
                                          </p:val>
                                        </p:tav>
                                        <p:tav tm="100000">
                                          <p:val>
                                            <p:strVal val="#ppt_w"/>
                                          </p:val>
                                        </p:tav>
                                      </p:tavLst>
                                    </p:anim>
                                    <p:anim calcmode="lin" valueType="num">
                                      <p:cBhvr>
                                        <p:cTn id="8" dur="500" fill="hold"/>
                                        <p:tgtEl>
                                          <p:spTgt spid="3379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3795"/>
                                        </p:tgtEl>
                                        <p:attrNameLst>
                                          <p:attrName>style.visibility</p:attrName>
                                        </p:attrNameLst>
                                      </p:cBhvr>
                                      <p:to>
                                        <p:strVal val="visible"/>
                                      </p:to>
                                    </p:set>
                                    <p:animEffect transition="in" filter="dissolve">
                                      <p:cBhvr>
                                        <p:cTn id="13" dur="500"/>
                                        <p:tgtEl>
                                          <p:spTgt spid="3379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3796">
                                            <p:txEl>
                                              <p:pRg st="2" end="2"/>
                                            </p:txEl>
                                          </p:spTgt>
                                        </p:tgtEl>
                                        <p:attrNameLst>
                                          <p:attrName>style.visibility</p:attrName>
                                        </p:attrNameLst>
                                      </p:cBhvr>
                                      <p:to>
                                        <p:strVal val="visible"/>
                                      </p:to>
                                    </p:set>
                                    <p:anim calcmode="lin" valueType="num">
                                      <p:cBhvr additive="base">
                                        <p:cTn id="18" dur="500" fill="hold"/>
                                        <p:tgtEl>
                                          <p:spTgt spid="33796">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37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3796">
                                            <p:txEl>
                                              <p:pRg st="3" end="3"/>
                                            </p:txEl>
                                          </p:spTgt>
                                        </p:tgtEl>
                                        <p:attrNameLst>
                                          <p:attrName>style.visibility</p:attrName>
                                        </p:attrNameLst>
                                      </p:cBhvr>
                                      <p:to>
                                        <p:strVal val="visible"/>
                                      </p:to>
                                    </p:set>
                                    <p:anim calcmode="lin" valueType="num">
                                      <p:cBhvr additive="base">
                                        <p:cTn id="24" dur="500" fill="hold"/>
                                        <p:tgtEl>
                                          <p:spTgt spid="33796">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379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3379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MAP-GB-weather"/>
          <p:cNvPicPr>
            <a:picLocks noChangeAspect="1" noChangeArrowheads="1"/>
          </p:cNvPicPr>
          <p:nvPr/>
        </p:nvPicPr>
        <p:blipFill>
          <a:blip r:embed="rId2">
            <a:clrChange>
              <a:clrFrom>
                <a:srgbClr val="8A8DF8"/>
              </a:clrFrom>
              <a:clrTo>
                <a:srgbClr val="8A8DF8">
                  <a:alpha val="0"/>
                </a:srgbClr>
              </a:clrTo>
            </a:clrChange>
          </a:blip>
          <a:srcRect/>
          <a:stretch>
            <a:fillRect/>
          </a:stretch>
        </p:blipFill>
        <p:spPr bwMode="auto">
          <a:xfrm>
            <a:off x="2051050" y="0"/>
            <a:ext cx="5172075" cy="6400800"/>
          </a:xfrm>
          <a:prstGeom prst="rect">
            <a:avLst/>
          </a:prstGeom>
          <a:noFill/>
        </p:spPr>
      </p:pic>
      <p:sp>
        <p:nvSpPr>
          <p:cNvPr id="38918" name="Text Box 6"/>
          <p:cNvSpPr txBox="1">
            <a:spLocks noChangeArrowheads="1"/>
          </p:cNvSpPr>
          <p:nvPr/>
        </p:nvSpPr>
        <p:spPr bwMode="auto">
          <a:xfrm>
            <a:off x="6300788" y="2781300"/>
            <a:ext cx="2667000" cy="701675"/>
          </a:xfrm>
          <a:prstGeom prst="rect">
            <a:avLst/>
          </a:prstGeom>
          <a:noFill/>
          <a:ln w="9525">
            <a:noFill/>
            <a:miter lim="800000"/>
            <a:headEnd/>
            <a:tailEnd/>
          </a:ln>
          <a:effectLst/>
        </p:spPr>
        <p:txBody>
          <a:bodyPr>
            <a:spAutoFit/>
          </a:bodyPr>
          <a:lstStyle/>
          <a:p>
            <a:pPr algn="l">
              <a:spcBef>
                <a:spcPct val="50000"/>
              </a:spcBef>
            </a:pPr>
            <a:r>
              <a:rPr lang="en-US" sz="4000" b="1">
                <a:solidFill>
                  <a:schemeClr val="hlink"/>
                </a:solidFill>
                <a:latin typeface="Lucida Sans Typewriter" pitchFamily="49" charset="0"/>
              </a:rPr>
              <a:t>England</a:t>
            </a:r>
            <a:r>
              <a:rPr lang="en-US" sz="4000">
                <a:solidFill>
                  <a:schemeClr val="hlink"/>
                </a:solidFill>
                <a:latin typeface="Lucida Sans Typewriter" pitchFamily="49" charset="0"/>
              </a:rPr>
              <a:t> </a:t>
            </a:r>
            <a:endParaRPr lang="ru-RU" sz="4000">
              <a:solidFill>
                <a:schemeClr val="hlink"/>
              </a:solidFill>
              <a:latin typeface="Lucida Sans Typewriter" pitchFamily="49" charset="0"/>
            </a:endParaRPr>
          </a:p>
        </p:txBody>
      </p:sp>
      <p:sp>
        <p:nvSpPr>
          <p:cNvPr id="38919" name="Text Box 7"/>
          <p:cNvSpPr txBox="1">
            <a:spLocks noChangeArrowheads="1"/>
          </p:cNvSpPr>
          <p:nvPr/>
        </p:nvSpPr>
        <p:spPr bwMode="auto">
          <a:xfrm>
            <a:off x="1331913" y="5373688"/>
            <a:ext cx="1752600" cy="701675"/>
          </a:xfrm>
          <a:prstGeom prst="rect">
            <a:avLst/>
          </a:prstGeom>
          <a:noFill/>
          <a:ln w="9525">
            <a:noFill/>
            <a:miter lim="800000"/>
            <a:headEnd/>
            <a:tailEnd/>
          </a:ln>
          <a:effectLst/>
        </p:spPr>
        <p:txBody>
          <a:bodyPr>
            <a:spAutoFit/>
          </a:bodyPr>
          <a:lstStyle/>
          <a:p>
            <a:pPr algn="l">
              <a:spcBef>
                <a:spcPct val="50000"/>
              </a:spcBef>
            </a:pPr>
            <a:r>
              <a:rPr lang="en-US" sz="4000" b="1">
                <a:solidFill>
                  <a:srgbClr val="CC66FF"/>
                </a:solidFill>
                <a:latin typeface="Lucida Sans Typewriter" pitchFamily="49" charset="0"/>
              </a:rPr>
              <a:t>Wales</a:t>
            </a:r>
            <a:r>
              <a:rPr lang="en-US" sz="3600" b="1">
                <a:solidFill>
                  <a:srgbClr val="CC66FF"/>
                </a:solidFill>
                <a:latin typeface="Lucida Sans Typewriter" pitchFamily="49" charset="0"/>
              </a:rPr>
              <a:t> </a:t>
            </a:r>
            <a:endParaRPr lang="ru-RU">
              <a:solidFill>
                <a:srgbClr val="CC66FF"/>
              </a:solidFill>
              <a:latin typeface="Lucida Sans Typewriter" pitchFamily="49" charset="0"/>
            </a:endParaRPr>
          </a:p>
        </p:txBody>
      </p:sp>
      <p:sp>
        <p:nvSpPr>
          <p:cNvPr id="38920" name="Text Box 8"/>
          <p:cNvSpPr txBox="1">
            <a:spLocks noChangeArrowheads="1"/>
          </p:cNvSpPr>
          <p:nvPr/>
        </p:nvSpPr>
        <p:spPr bwMode="auto">
          <a:xfrm>
            <a:off x="900113" y="260350"/>
            <a:ext cx="2667000" cy="1311275"/>
          </a:xfrm>
          <a:prstGeom prst="rect">
            <a:avLst/>
          </a:prstGeom>
          <a:noFill/>
          <a:ln w="9525">
            <a:noFill/>
            <a:miter lim="800000"/>
            <a:headEnd/>
            <a:tailEnd/>
          </a:ln>
          <a:effectLst/>
        </p:spPr>
        <p:txBody>
          <a:bodyPr>
            <a:spAutoFit/>
          </a:bodyPr>
          <a:lstStyle/>
          <a:p>
            <a:pPr algn="l">
              <a:spcBef>
                <a:spcPct val="50000"/>
              </a:spcBef>
            </a:pPr>
            <a:r>
              <a:rPr lang="en-US" sz="4000" b="1">
                <a:solidFill>
                  <a:srgbClr val="0000FF"/>
                </a:solidFill>
                <a:latin typeface="Lucida Sans Typewriter" pitchFamily="49" charset="0"/>
              </a:rPr>
              <a:t>Northern Ireland </a:t>
            </a:r>
            <a:endParaRPr lang="ru-RU" sz="4000">
              <a:solidFill>
                <a:srgbClr val="0000FF"/>
              </a:solidFill>
              <a:latin typeface="Lucida Sans Typewriter" pitchFamily="49" charset="0"/>
            </a:endParaRPr>
          </a:p>
        </p:txBody>
      </p:sp>
      <p:sp>
        <p:nvSpPr>
          <p:cNvPr id="38921" name="Text Box 9"/>
          <p:cNvSpPr txBox="1">
            <a:spLocks noChangeArrowheads="1"/>
          </p:cNvSpPr>
          <p:nvPr/>
        </p:nvSpPr>
        <p:spPr bwMode="auto">
          <a:xfrm>
            <a:off x="5867400" y="1125538"/>
            <a:ext cx="2667000" cy="701675"/>
          </a:xfrm>
          <a:prstGeom prst="rect">
            <a:avLst/>
          </a:prstGeom>
          <a:noFill/>
          <a:ln w="9525">
            <a:noFill/>
            <a:miter lim="800000"/>
            <a:headEnd/>
            <a:tailEnd/>
          </a:ln>
          <a:effectLst/>
        </p:spPr>
        <p:txBody>
          <a:bodyPr>
            <a:spAutoFit/>
          </a:bodyPr>
          <a:lstStyle/>
          <a:p>
            <a:pPr algn="l">
              <a:spcBef>
                <a:spcPct val="50000"/>
              </a:spcBef>
            </a:pPr>
            <a:r>
              <a:rPr lang="en-US" sz="4000" b="1">
                <a:solidFill>
                  <a:srgbClr val="996600"/>
                </a:solidFill>
                <a:latin typeface="Lucida Sans Typewriter" pitchFamily="49" charset="0"/>
              </a:rPr>
              <a:t>Scotland</a:t>
            </a:r>
            <a:r>
              <a:rPr lang="en-US" sz="4000" b="1">
                <a:solidFill>
                  <a:srgbClr val="FF3300"/>
                </a:solidFill>
                <a:latin typeface="Lucida Sans Typewriter" pitchFamily="49" charset="0"/>
              </a:rPr>
              <a:t> </a:t>
            </a:r>
            <a:endParaRPr lang="ru-RU" sz="4000">
              <a:solidFill>
                <a:srgbClr val="FF3300"/>
              </a:solidFill>
              <a:latin typeface="Lucida Sans Typewriter"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ox(in)">
                                      <p:cBhvr>
                                        <p:cTn id="7" dur="2000"/>
                                        <p:tgtEl>
                                          <p:spTgt spid="38918"/>
                                        </p:tgtEl>
                                      </p:cBhvr>
                                    </p:animEffect>
                                  </p:childTnLst>
                                </p:cTn>
                              </p:par>
                            </p:childTnLst>
                          </p:cTn>
                        </p:par>
                        <p:par>
                          <p:cTn id="8" fill="hold">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38920"/>
                                        </p:tgtEl>
                                        <p:attrNameLst>
                                          <p:attrName>style.visibility</p:attrName>
                                        </p:attrNameLst>
                                      </p:cBhvr>
                                      <p:to>
                                        <p:strVal val="visible"/>
                                      </p:to>
                                    </p:set>
                                    <p:animEffect transition="in" filter="barn(inHorizontal)">
                                      <p:cBhvr>
                                        <p:cTn id="11" dur="2000"/>
                                        <p:tgtEl>
                                          <p:spTgt spid="38920"/>
                                        </p:tgtEl>
                                      </p:cBhvr>
                                    </p:animEffect>
                                  </p:childTnLst>
                                </p:cTn>
                              </p:par>
                            </p:childTnLst>
                          </p:cTn>
                        </p:par>
                        <p:par>
                          <p:cTn id="12" fill="hold">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38919"/>
                                        </p:tgtEl>
                                        <p:attrNameLst>
                                          <p:attrName>style.visibility</p:attrName>
                                        </p:attrNameLst>
                                      </p:cBhvr>
                                      <p:to>
                                        <p:strVal val="visible"/>
                                      </p:to>
                                    </p:set>
                                    <p:animEffect transition="in" filter="box(in)">
                                      <p:cBhvr>
                                        <p:cTn id="15" dur="2000"/>
                                        <p:tgtEl>
                                          <p:spTgt spid="38919"/>
                                        </p:tgtEl>
                                      </p:cBhvr>
                                    </p:animEffect>
                                  </p:childTnLst>
                                </p:cTn>
                              </p:par>
                            </p:childTnLst>
                          </p:cTn>
                        </p:par>
                        <p:par>
                          <p:cTn id="16" fill="hold">
                            <p:stCondLst>
                              <p:cond delay="6000"/>
                            </p:stCondLst>
                            <p:childTnLst>
                              <p:par>
                                <p:cTn id="17" presetID="14" presetClass="entr" presetSubtype="5" fill="hold" grpId="0" nodeType="afterEffect">
                                  <p:stCondLst>
                                    <p:cond delay="0"/>
                                  </p:stCondLst>
                                  <p:childTnLst>
                                    <p:set>
                                      <p:cBhvr>
                                        <p:cTn id="18" dur="1" fill="hold">
                                          <p:stCondLst>
                                            <p:cond delay="0"/>
                                          </p:stCondLst>
                                        </p:cTn>
                                        <p:tgtEl>
                                          <p:spTgt spid="38921"/>
                                        </p:tgtEl>
                                        <p:attrNameLst>
                                          <p:attrName>style.visibility</p:attrName>
                                        </p:attrNameLst>
                                      </p:cBhvr>
                                      <p:to>
                                        <p:strVal val="visible"/>
                                      </p:to>
                                    </p:set>
                                    <p:animEffect transition="in" filter="randombar(vertical)">
                                      <p:cBhvr>
                                        <p:cTn id="19" dur="20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38919" grpId="0"/>
      <p:bldP spid="38920" grpId="0"/>
      <p:bldP spid="3892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noFill/>
        </p:spPr>
        <p:txBody>
          <a:bodyPr/>
          <a:lstStyle/>
          <a:p>
            <a:pPr algn="ctr" eaLnBrk="1" hangingPunct="1"/>
            <a:r>
              <a:rPr lang="et-EE" b="1" smtClean="0">
                <a:solidFill>
                  <a:srgbClr val="0000CC"/>
                </a:solidFill>
              </a:rPr>
              <a:t>St. Paul’s Cathedral</a:t>
            </a:r>
            <a:endParaRPr lang="en-GB" b="1" smtClean="0">
              <a:solidFill>
                <a:srgbClr val="0000CC"/>
              </a:solidFill>
            </a:endParaRPr>
          </a:p>
        </p:txBody>
      </p:sp>
      <p:sp>
        <p:nvSpPr>
          <p:cNvPr id="34820" name="Rectangle 4"/>
          <p:cNvSpPr>
            <a:spLocks noChangeArrowheads="1"/>
          </p:cNvSpPr>
          <p:nvPr/>
        </p:nvSpPr>
        <p:spPr bwMode="auto">
          <a:xfrm>
            <a:off x="1062038" y="1766888"/>
            <a:ext cx="3808412" cy="4113212"/>
          </a:xfrm>
          <a:prstGeom prst="rect">
            <a:avLst/>
          </a:prstGeom>
          <a:noFill/>
          <a:ln w="9525">
            <a:noFill/>
            <a:miter lim="800000"/>
            <a:headEnd/>
            <a:tailEnd/>
          </a:ln>
        </p:spPr>
        <p:txBody>
          <a:bodyPr/>
          <a:lstStyle/>
          <a:p>
            <a:pPr marL="342900" indent="-342900" algn="l">
              <a:buFontTx/>
              <a:buBlip>
                <a:blip r:embed="rId2"/>
              </a:buBlip>
            </a:pPr>
            <a:endParaRPr lang="et-EE" sz="2800"/>
          </a:p>
          <a:p>
            <a:pPr marL="342900" indent="-342900" algn="l">
              <a:buFontTx/>
              <a:buBlip>
                <a:blip r:embed="rId2"/>
              </a:buBlip>
            </a:pPr>
            <a:endParaRPr lang="et-EE" sz="2800"/>
          </a:p>
          <a:p>
            <a:pPr marL="342900" indent="-342900" algn="l">
              <a:buFontTx/>
              <a:buBlip>
                <a:blip r:embed="rId2"/>
              </a:buBlip>
            </a:pPr>
            <a:r>
              <a:rPr lang="et-EE"/>
              <a:t>St.Paul’s Cathedral is a famous building too.</a:t>
            </a:r>
          </a:p>
          <a:p>
            <a:pPr marL="342900" indent="-342900" algn="l">
              <a:buFontTx/>
              <a:buBlip>
                <a:blip r:embed="rId2"/>
              </a:buBlip>
            </a:pPr>
            <a:r>
              <a:rPr lang="et-EE"/>
              <a:t>Prince Charles and Princess Diana married here in 1981.</a:t>
            </a:r>
            <a:endParaRPr lang="en-GB"/>
          </a:p>
        </p:txBody>
      </p:sp>
      <p:pic>
        <p:nvPicPr>
          <p:cNvPr id="34821" name="Picture 5" descr="C:\kursus\Lucia Alver\Pildid helid\pauli.jpg"/>
          <p:cNvPicPr>
            <a:picLocks noChangeAspect="1" noChangeArrowheads="1"/>
          </p:cNvPicPr>
          <p:nvPr/>
        </p:nvPicPr>
        <p:blipFill>
          <a:blip r:embed="rId3"/>
          <a:srcRect/>
          <a:stretch>
            <a:fillRect/>
          </a:stretch>
        </p:blipFill>
        <p:spPr bwMode="auto">
          <a:xfrm>
            <a:off x="5257800" y="2057400"/>
            <a:ext cx="3333750" cy="4117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p:cTn id="7" dur="500" fill="hold"/>
                                        <p:tgtEl>
                                          <p:spTgt spid="34821"/>
                                        </p:tgtEl>
                                        <p:attrNameLst>
                                          <p:attrName>ppt_w</p:attrName>
                                        </p:attrNameLst>
                                      </p:cBhvr>
                                      <p:tavLst>
                                        <p:tav tm="0">
                                          <p:val>
                                            <p:fltVal val="0"/>
                                          </p:val>
                                        </p:tav>
                                        <p:tav tm="100000">
                                          <p:val>
                                            <p:strVal val="#ppt_w"/>
                                          </p:val>
                                        </p:tav>
                                      </p:tavLst>
                                    </p:anim>
                                    <p:anim calcmode="lin" valueType="num">
                                      <p:cBhvr>
                                        <p:cTn id="8" dur="500" fill="hold"/>
                                        <p:tgtEl>
                                          <p:spTgt spid="348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4819"/>
                                        </p:tgtEl>
                                        <p:attrNameLst>
                                          <p:attrName>style.visibility</p:attrName>
                                        </p:attrNameLst>
                                      </p:cBhvr>
                                      <p:to>
                                        <p:strVal val="visible"/>
                                      </p:to>
                                    </p:set>
                                    <p:animEffect transition="in" filter="dissolve">
                                      <p:cBhvr>
                                        <p:cTn id="13" dur="500"/>
                                        <p:tgtEl>
                                          <p:spTgt spid="348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4820">
                                            <p:txEl>
                                              <p:pRg st="2" end="2"/>
                                            </p:txEl>
                                          </p:spTgt>
                                        </p:tgtEl>
                                        <p:attrNameLst>
                                          <p:attrName>style.visibility</p:attrName>
                                        </p:attrNameLst>
                                      </p:cBhvr>
                                      <p:to>
                                        <p:strVal val="visible"/>
                                      </p:to>
                                    </p:set>
                                    <p:anim calcmode="lin" valueType="num">
                                      <p:cBhvr additive="base">
                                        <p:cTn id="18" dur="500" fill="hold"/>
                                        <p:tgtEl>
                                          <p:spTgt spid="34820">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48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4820">
                                            <p:txEl>
                                              <p:pRg st="3" end="3"/>
                                            </p:txEl>
                                          </p:spTgt>
                                        </p:tgtEl>
                                        <p:attrNameLst>
                                          <p:attrName>style.visibility</p:attrName>
                                        </p:attrNameLst>
                                      </p:cBhvr>
                                      <p:to>
                                        <p:strVal val="visible"/>
                                      </p:to>
                                    </p:set>
                                    <p:anim calcmode="lin" valueType="num">
                                      <p:cBhvr additive="base">
                                        <p:cTn id="24" dur="500" fill="hold"/>
                                        <p:tgtEl>
                                          <p:spTgt spid="34820">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482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noFill/>
        </p:spPr>
        <p:txBody>
          <a:bodyPr/>
          <a:lstStyle/>
          <a:p>
            <a:pPr algn="ctr" eaLnBrk="1" hangingPunct="1"/>
            <a:r>
              <a:rPr lang="et-EE" b="1" smtClean="0">
                <a:solidFill>
                  <a:srgbClr val="0000CC"/>
                </a:solidFill>
              </a:rPr>
              <a:t>Madame Tussauds Waxmuseum</a:t>
            </a:r>
            <a:endParaRPr lang="en-GB" b="1" smtClean="0">
              <a:solidFill>
                <a:srgbClr val="0000CC"/>
              </a:solidFill>
            </a:endParaRPr>
          </a:p>
        </p:txBody>
      </p:sp>
      <p:sp>
        <p:nvSpPr>
          <p:cNvPr id="35844" name="Rectangle 4"/>
          <p:cNvSpPr>
            <a:spLocks noChangeArrowheads="1"/>
          </p:cNvSpPr>
          <p:nvPr/>
        </p:nvSpPr>
        <p:spPr bwMode="auto">
          <a:xfrm>
            <a:off x="5022850" y="1766888"/>
            <a:ext cx="3808413" cy="4113212"/>
          </a:xfrm>
          <a:prstGeom prst="rect">
            <a:avLst/>
          </a:prstGeom>
          <a:noFill/>
          <a:ln w="9525">
            <a:noFill/>
            <a:miter lim="800000"/>
            <a:headEnd/>
            <a:tailEnd/>
          </a:ln>
        </p:spPr>
        <p:txBody>
          <a:bodyPr/>
          <a:lstStyle/>
          <a:p>
            <a:pPr marL="342900" indent="-342900" algn="l">
              <a:buFontTx/>
              <a:buBlip>
                <a:blip r:embed="rId2"/>
              </a:buBlip>
            </a:pPr>
            <a:endParaRPr lang="et-EE" sz="2800"/>
          </a:p>
          <a:p>
            <a:pPr marL="342900" indent="-342900" algn="l">
              <a:buFontTx/>
              <a:buBlip>
                <a:blip r:embed="rId2"/>
              </a:buBlip>
            </a:pPr>
            <a:endParaRPr lang="et-EE"/>
          </a:p>
          <a:p>
            <a:pPr marL="342900" indent="-342900" algn="l">
              <a:buFontTx/>
              <a:buBlip>
                <a:blip r:embed="rId2"/>
              </a:buBlip>
            </a:pPr>
            <a:endParaRPr lang="et-EE"/>
          </a:p>
          <a:p>
            <a:pPr marL="342900" indent="-342900" algn="l">
              <a:buFontTx/>
              <a:buBlip>
                <a:blip r:embed="rId2"/>
              </a:buBlip>
            </a:pPr>
            <a:r>
              <a:rPr lang="et-EE"/>
              <a:t>Here you can see famous people, good and bad, made of wax.</a:t>
            </a:r>
          </a:p>
          <a:p>
            <a:pPr marL="342900" indent="-342900" algn="l">
              <a:buFontTx/>
              <a:buBlip>
                <a:blip r:embed="rId2"/>
              </a:buBlip>
            </a:pPr>
            <a:r>
              <a:rPr lang="et-EE"/>
              <a:t>This is Queen Elizabeth I.</a:t>
            </a:r>
          </a:p>
          <a:p>
            <a:pPr marL="342900" indent="-342900" algn="l">
              <a:buFontTx/>
              <a:buBlip>
                <a:blip r:embed="rId2"/>
              </a:buBlip>
            </a:pPr>
            <a:endParaRPr lang="en-GB"/>
          </a:p>
        </p:txBody>
      </p:sp>
      <p:pic>
        <p:nvPicPr>
          <p:cNvPr id="35845" name="Picture 5" descr="C:\kursus\Lucia Alver\Pildid helid\elisabeth1.jpg"/>
          <p:cNvPicPr>
            <a:picLocks noChangeAspect="1" noChangeArrowheads="1"/>
          </p:cNvPicPr>
          <p:nvPr/>
        </p:nvPicPr>
        <p:blipFill>
          <a:blip r:embed="rId3"/>
          <a:srcRect/>
          <a:stretch>
            <a:fillRect/>
          </a:stretch>
        </p:blipFill>
        <p:spPr bwMode="auto">
          <a:xfrm>
            <a:off x="1219200" y="1828800"/>
            <a:ext cx="3535363" cy="4519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 calcmode="lin" valueType="num">
                                      <p:cBhvr>
                                        <p:cTn id="7" dur="500" fill="hold"/>
                                        <p:tgtEl>
                                          <p:spTgt spid="35845"/>
                                        </p:tgtEl>
                                        <p:attrNameLst>
                                          <p:attrName>ppt_w</p:attrName>
                                        </p:attrNameLst>
                                      </p:cBhvr>
                                      <p:tavLst>
                                        <p:tav tm="0">
                                          <p:val>
                                            <p:fltVal val="0"/>
                                          </p:val>
                                        </p:tav>
                                        <p:tav tm="100000">
                                          <p:val>
                                            <p:strVal val="#ppt_w"/>
                                          </p:val>
                                        </p:tav>
                                      </p:tavLst>
                                    </p:anim>
                                    <p:anim calcmode="lin" valueType="num">
                                      <p:cBhvr>
                                        <p:cTn id="8" dur="500" fill="hold"/>
                                        <p:tgtEl>
                                          <p:spTgt spid="358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5843"/>
                                        </p:tgtEl>
                                        <p:attrNameLst>
                                          <p:attrName>style.visibility</p:attrName>
                                        </p:attrNameLst>
                                      </p:cBhvr>
                                      <p:to>
                                        <p:strVal val="visible"/>
                                      </p:to>
                                    </p:set>
                                    <p:animEffect transition="in" filter="dissolve">
                                      <p:cBhvr>
                                        <p:cTn id="13" dur="500"/>
                                        <p:tgtEl>
                                          <p:spTgt spid="3584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5844">
                                            <p:txEl>
                                              <p:pRg st="3" end="3"/>
                                            </p:txEl>
                                          </p:spTgt>
                                        </p:tgtEl>
                                        <p:attrNameLst>
                                          <p:attrName>style.visibility</p:attrName>
                                        </p:attrNameLst>
                                      </p:cBhvr>
                                      <p:to>
                                        <p:strVal val="visible"/>
                                      </p:to>
                                    </p:set>
                                    <p:anim calcmode="lin" valueType="num">
                                      <p:cBhvr additive="base">
                                        <p:cTn id="18" dur="500" fill="hold"/>
                                        <p:tgtEl>
                                          <p:spTgt spid="35844">
                                            <p:txEl>
                                              <p:pRg st="3" end="3"/>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58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5844">
                                            <p:txEl>
                                              <p:pRg st="4" end="4"/>
                                            </p:txEl>
                                          </p:spTgt>
                                        </p:tgtEl>
                                        <p:attrNameLst>
                                          <p:attrName>style.visibility</p:attrName>
                                        </p:attrNameLst>
                                      </p:cBhvr>
                                      <p:to>
                                        <p:strVal val="visible"/>
                                      </p:to>
                                    </p:set>
                                    <p:anim calcmode="lin" valueType="num">
                                      <p:cBhvr additive="base">
                                        <p:cTn id="24" dur="500" fill="hold"/>
                                        <p:tgtEl>
                                          <p:spTgt spid="35844">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584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4"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noFill/>
        </p:spPr>
        <p:txBody>
          <a:bodyPr/>
          <a:lstStyle/>
          <a:p>
            <a:pPr algn="ctr" eaLnBrk="1" hangingPunct="1"/>
            <a:r>
              <a:rPr lang="et-EE" b="1" smtClean="0">
                <a:solidFill>
                  <a:srgbClr val="0000CC"/>
                </a:solidFill>
              </a:rPr>
              <a:t>King Henry VIII with his wives</a:t>
            </a:r>
            <a:endParaRPr lang="en-GB" b="1" smtClean="0">
              <a:solidFill>
                <a:srgbClr val="0000CC"/>
              </a:solidFill>
            </a:endParaRPr>
          </a:p>
        </p:txBody>
      </p:sp>
      <p:pic>
        <p:nvPicPr>
          <p:cNvPr id="36868" name="Picture 4" descr="C:\kursus\Lucia Alver\Pildid helid\henry.jpg"/>
          <p:cNvPicPr>
            <a:picLocks noChangeAspect="1" noChangeArrowheads="1"/>
          </p:cNvPicPr>
          <p:nvPr/>
        </p:nvPicPr>
        <p:blipFill>
          <a:blip r:embed="rId2"/>
          <a:srcRect/>
          <a:stretch>
            <a:fillRect/>
          </a:stretch>
        </p:blipFill>
        <p:spPr bwMode="auto">
          <a:xfrm>
            <a:off x="1447800" y="1752600"/>
            <a:ext cx="6696075" cy="4830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500" fill="hold"/>
                                        <p:tgtEl>
                                          <p:spTgt spid="36868"/>
                                        </p:tgtEl>
                                        <p:attrNameLst>
                                          <p:attrName>ppt_w</p:attrName>
                                        </p:attrNameLst>
                                      </p:cBhvr>
                                      <p:tavLst>
                                        <p:tav tm="0">
                                          <p:val>
                                            <p:fltVal val="0"/>
                                          </p:val>
                                        </p:tav>
                                        <p:tav tm="100000">
                                          <p:val>
                                            <p:strVal val="#ppt_w"/>
                                          </p:val>
                                        </p:tav>
                                      </p:tavLst>
                                    </p:anim>
                                    <p:anim calcmode="lin" valueType="num">
                                      <p:cBhvr>
                                        <p:cTn id="8" dur="500" fill="hold"/>
                                        <p:tgtEl>
                                          <p:spTgt spid="3686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dissolve">
                                      <p:cBhvr>
                                        <p:cTn id="13"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noFill/>
        </p:spPr>
        <p:txBody>
          <a:bodyPr/>
          <a:lstStyle/>
          <a:p>
            <a:pPr algn="ctr" eaLnBrk="1" hangingPunct="1"/>
            <a:r>
              <a:rPr lang="et-EE" b="1" smtClean="0">
                <a:solidFill>
                  <a:srgbClr val="0000CC"/>
                </a:solidFill>
              </a:rPr>
              <a:t>Double-deckers</a:t>
            </a:r>
            <a:endParaRPr lang="en-GB" b="1" smtClean="0">
              <a:solidFill>
                <a:srgbClr val="0000CC"/>
              </a:solidFill>
            </a:endParaRPr>
          </a:p>
        </p:txBody>
      </p:sp>
      <p:sp>
        <p:nvSpPr>
          <p:cNvPr id="37892" name="Rectangle 4"/>
          <p:cNvSpPr>
            <a:spLocks noChangeArrowheads="1"/>
          </p:cNvSpPr>
          <p:nvPr/>
        </p:nvSpPr>
        <p:spPr bwMode="auto">
          <a:xfrm>
            <a:off x="5562600" y="2133600"/>
            <a:ext cx="3268663" cy="3746500"/>
          </a:xfrm>
          <a:prstGeom prst="rect">
            <a:avLst/>
          </a:prstGeom>
          <a:noFill/>
          <a:ln w="9525">
            <a:noFill/>
            <a:miter lim="800000"/>
            <a:headEnd/>
            <a:tailEnd/>
          </a:ln>
        </p:spPr>
        <p:txBody>
          <a:bodyPr/>
          <a:lstStyle/>
          <a:p>
            <a:pPr marL="342900" indent="-342900" algn="l">
              <a:buFontTx/>
              <a:buBlip>
                <a:blip r:embed="rId2"/>
              </a:buBlip>
            </a:pPr>
            <a:endParaRPr lang="et-EE"/>
          </a:p>
          <a:p>
            <a:pPr marL="342900" indent="-342900" algn="l">
              <a:buFontTx/>
              <a:buBlip>
                <a:blip r:embed="rId2"/>
              </a:buBlip>
            </a:pPr>
            <a:r>
              <a:rPr lang="et-EE"/>
              <a:t>There are big red buses called double-deckers in London. </a:t>
            </a:r>
          </a:p>
          <a:p>
            <a:pPr marL="342900" indent="-342900" algn="l">
              <a:buFontTx/>
              <a:buBlip>
                <a:blip r:embed="rId2"/>
              </a:buBlip>
            </a:pPr>
            <a:r>
              <a:rPr lang="et-EE"/>
              <a:t>People sit upstairs and downstairs on these buses. </a:t>
            </a:r>
          </a:p>
          <a:p>
            <a:pPr marL="342900" indent="-342900" algn="l">
              <a:buFontTx/>
              <a:buBlip>
                <a:blip r:embed="rId2"/>
              </a:buBlip>
            </a:pPr>
            <a:r>
              <a:rPr lang="et-EE"/>
              <a:t>Tourists like them very much.</a:t>
            </a:r>
            <a:endParaRPr lang="en-GB"/>
          </a:p>
        </p:txBody>
      </p:sp>
      <p:pic>
        <p:nvPicPr>
          <p:cNvPr id="37893" name="Picture 5" descr="C:\kursus\Lucia Alver\Pildid helid\buss.jpg"/>
          <p:cNvPicPr>
            <a:picLocks noChangeAspect="1" noChangeArrowheads="1"/>
          </p:cNvPicPr>
          <p:nvPr/>
        </p:nvPicPr>
        <p:blipFill>
          <a:blip r:embed="rId3"/>
          <a:srcRect/>
          <a:stretch>
            <a:fillRect/>
          </a:stretch>
        </p:blipFill>
        <p:spPr bwMode="auto">
          <a:xfrm>
            <a:off x="914400" y="2286000"/>
            <a:ext cx="4572000" cy="3522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500" fill="hold"/>
                                        <p:tgtEl>
                                          <p:spTgt spid="37893"/>
                                        </p:tgtEl>
                                        <p:attrNameLst>
                                          <p:attrName>ppt_w</p:attrName>
                                        </p:attrNameLst>
                                      </p:cBhvr>
                                      <p:tavLst>
                                        <p:tav tm="0">
                                          <p:val>
                                            <p:fltVal val="0"/>
                                          </p:val>
                                        </p:tav>
                                        <p:tav tm="100000">
                                          <p:val>
                                            <p:strVal val="#ppt_w"/>
                                          </p:val>
                                        </p:tav>
                                      </p:tavLst>
                                    </p:anim>
                                    <p:anim calcmode="lin" valueType="num">
                                      <p:cBhvr>
                                        <p:cTn id="8" dur="500" fill="hold"/>
                                        <p:tgtEl>
                                          <p:spTgt spid="3789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dissolve">
                                      <p:cBhvr>
                                        <p:cTn id="13" dur="500"/>
                                        <p:tgtEl>
                                          <p:spTgt spid="3789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7892">
                                            <p:txEl>
                                              <p:pRg st="1" end="1"/>
                                            </p:txEl>
                                          </p:spTgt>
                                        </p:tgtEl>
                                        <p:attrNameLst>
                                          <p:attrName>style.visibility</p:attrName>
                                        </p:attrNameLst>
                                      </p:cBhvr>
                                      <p:to>
                                        <p:strVal val="visible"/>
                                      </p:to>
                                    </p:set>
                                    <p:anim calcmode="lin" valueType="num">
                                      <p:cBhvr additive="base">
                                        <p:cTn id="18" dur="500" fill="hold"/>
                                        <p:tgtEl>
                                          <p:spTgt spid="37892">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78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7892">
                                            <p:txEl>
                                              <p:pRg st="2" end="2"/>
                                            </p:txEl>
                                          </p:spTgt>
                                        </p:tgtEl>
                                        <p:attrNameLst>
                                          <p:attrName>style.visibility</p:attrName>
                                        </p:attrNameLst>
                                      </p:cBhvr>
                                      <p:to>
                                        <p:strVal val="visible"/>
                                      </p:to>
                                    </p:set>
                                    <p:anim calcmode="lin" valueType="num">
                                      <p:cBhvr additive="base">
                                        <p:cTn id="24" dur="500" fill="hold"/>
                                        <p:tgtEl>
                                          <p:spTgt spid="37892">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78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7892">
                                            <p:txEl>
                                              <p:pRg st="3" end="3"/>
                                            </p:txEl>
                                          </p:spTgt>
                                        </p:tgtEl>
                                        <p:attrNameLst>
                                          <p:attrName>style.visibility</p:attrName>
                                        </p:attrNameLst>
                                      </p:cBhvr>
                                      <p:to>
                                        <p:strVal val="visible"/>
                                      </p:to>
                                    </p:set>
                                    <p:anim calcmode="lin" valueType="num">
                                      <p:cBhvr additive="base">
                                        <p:cTn id="30" dur="500" fill="hold"/>
                                        <p:tgtEl>
                                          <p:spTgt spid="37892">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789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noFill/>
        </p:spPr>
        <p:txBody>
          <a:bodyPr/>
          <a:lstStyle/>
          <a:p>
            <a:pPr algn="ctr" eaLnBrk="1" hangingPunct="1"/>
            <a:r>
              <a:rPr lang="et-EE" b="1" smtClean="0">
                <a:solidFill>
                  <a:srgbClr val="0000CC"/>
                </a:solidFill>
              </a:rPr>
              <a:t>Taxis</a:t>
            </a:r>
            <a:endParaRPr lang="en-GB" b="1" smtClean="0">
              <a:solidFill>
                <a:srgbClr val="0000CC"/>
              </a:solidFill>
            </a:endParaRPr>
          </a:p>
        </p:txBody>
      </p:sp>
      <p:sp>
        <p:nvSpPr>
          <p:cNvPr id="38916" name="Rectangle 4"/>
          <p:cNvSpPr>
            <a:spLocks noChangeArrowheads="1"/>
          </p:cNvSpPr>
          <p:nvPr/>
        </p:nvSpPr>
        <p:spPr bwMode="auto">
          <a:xfrm>
            <a:off x="1062038" y="1766888"/>
            <a:ext cx="3808412" cy="4113212"/>
          </a:xfrm>
          <a:prstGeom prst="rect">
            <a:avLst/>
          </a:prstGeom>
          <a:noFill/>
          <a:ln w="9525">
            <a:noFill/>
            <a:miter lim="800000"/>
            <a:headEnd/>
            <a:tailEnd/>
          </a:ln>
        </p:spPr>
        <p:txBody>
          <a:bodyPr/>
          <a:lstStyle/>
          <a:p>
            <a:pPr marL="342900" indent="-342900" algn="l">
              <a:buFontTx/>
              <a:buBlip>
                <a:blip r:embed="rId2"/>
              </a:buBlip>
            </a:pPr>
            <a:r>
              <a:rPr lang="et-EE"/>
              <a:t>Taxis in London are old-fashioned black cars.</a:t>
            </a:r>
            <a:endParaRPr lang="en-GB"/>
          </a:p>
        </p:txBody>
      </p:sp>
      <p:pic>
        <p:nvPicPr>
          <p:cNvPr id="38917" name="Picture 5" descr="C:\kursus\Lucia Alver\Pildid helid\taxo.jpg"/>
          <p:cNvPicPr>
            <a:picLocks noChangeAspect="1" noChangeArrowheads="1"/>
          </p:cNvPicPr>
          <p:nvPr/>
        </p:nvPicPr>
        <p:blipFill>
          <a:blip r:embed="rId3"/>
          <a:srcRect/>
          <a:stretch>
            <a:fillRect/>
          </a:stretch>
        </p:blipFill>
        <p:spPr bwMode="auto">
          <a:xfrm>
            <a:off x="1066800" y="2819400"/>
            <a:ext cx="3495675" cy="3125788"/>
          </a:xfrm>
          <a:prstGeom prst="rect">
            <a:avLst/>
          </a:prstGeom>
          <a:noFill/>
          <a:ln w="9525">
            <a:noFill/>
            <a:miter lim="800000"/>
            <a:headEnd/>
            <a:tailEnd/>
          </a:ln>
        </p:spPr>
      </p:pic>
      <p:pic>
        <p:nvPicPr>
          <p:cNvPr id="38918" name="Picture 6" descr="C:\kursus\Lucia Alver\Pildid helid\takso.gif"/>
          <p:cNvPicPr>
            <a:picLocks noChangeAspect="1" noChangeArrowheads="1"/>
          </p:cNvPicPr>
          <p:nvPr/>
        </p:nvPicPr>
        <p:blipFill>
          <a:blip r:embed="rId4"/>
          <a:srcRect/>
          <a:stretch>
            <a:fillRect/>
          </a:stretch>
        </p:blipFill>
        <p:spPr bwMode="auto">
          <a:xfrm>
            <a:off x="5410200" y="1905000"/>
            <a:ext cx="3082925"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500" fill="hold"/>
                                        <p:tgtEl>
                                          <p:spTgt spid="38917"/>
                                        </p:tgtEl>
                                        <p:attrNameLst>
                                          <p:attrName>ppt_w</p:attrName>
                                        </p:attrNameLst>
                                      </p:cBhvr>
                                      <p:tavLst>
                                        <p:tav tm="0">
                                          <p:val>
                                            <p:fltVal val="0"/>
                                          </p:val>
                                        </p:tav>
                                        <p:tav tm="100000">
                                          <p:val>
                                            <p:strVal val="#ppt_w"/>
                                          </p:val>
                                        </p:tav>
                                      </p:tavLst>
                                    </p:anim>
                                    <p:anim calcmode="lin" valueType="num">
                                      <p:cBhvr>
                                        <p:cTn id="8" dur="500" fill="hold"/>
                                        <p:tgtEl>
                                          <p:spTgt spid="389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8915"/>
                                        </p:tgtEl>
                                        <p:attrNameLst>
                                          <p:attrName>style.visibility</p:attrName>
                                        </p:attrNameLst>
                                      </p:cBhvr>
                                      <p:to>
                                        <p:strVal val="visible"/>
                                      </p:to>
                                    </p:set>
                                    <p:animEffect transition="in" filter="dissolve">
                                      <p:cBhvr>
                                        <p:cTn id="13" dur="500"/>
                                        <p:tgtEl>
                                          <p:spTgt spid="389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8916">
                                            <p:txEl>
                                              <p:pRg st="0" end="0"/>
                                            </p:txEl>
                                          </p:spTgt>
                                        </p:tgtEl>
                                        <p:attrNameLst>
                                          <p:attrName>style.visibility</p:attrName>
                                        </p:attrNameLst>
                                      </p:cBhvr>
                                      <p:to>
                                        <p:strVal val="visible"/>
                                      </p:to>
                                    </p:set>
                                    <p:anim calcmode="lin" valueType="num">
                                      <p:cBhvr additive="base">
                                        <p:cTn id="18" dur="500" fill="hold"/>
                                        <p:tgtEl>
                                          <p:spTgt spid="38916">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89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8918"/>
                                        </p:tgtEl>
                                        <p:attrNameLst>
                                          <p:attrName>style.visibility</p:attrName>
                                        </p:attrNameLst>
                                      </p:cBhvr>
                                      <p:to>
                                        <p:strVal val="visible"/>
                                      </p:to>
                                    </p:set>
                                    <p:anim calcmode="lin" valueType="num">
                                      <p:cBhvr>
                                        <p:cTn id="24" dur="500" fill="hold"/>
                                        <p:tgtEl>
                                          <p:spTgt spid="38918"/>
                                        </p:tgtEl>
                                        <p:attrNameLst>
                                          <p:attrName>ppt_w</p:attrName>
                                        </p:attrNameLst>
                                      </p:cBhvr>
                                      <p:tavLst>
                                        <p:tav tm="0">
                                          <p:val>
                                            <p:fltVal val="0"/>
                                          </p:val>
                                        </p:tav>
                                        <p:tav tm="100000">
                                          <p:val>
                                            <p:strVal val="#ppt_w"/>
                                          </p:val>
                                        </p:tav>
                                      </p:tavLst>
                                    </p:anim>
                                    <p:anim calcmode="lin" valueType="num">
                                      <p:cBhvr>
                                        <p:cTn id="25" dur="500" fill="hold"/>
                                        <p:tgtEl>
                                          <p:spTgt spid="389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P spid="3891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algn="ctr" eaLnBrk="1" hangingPunct="1"/>
            <a:r>
              <a:rPr lang="et-EE" b="1" smtClean="0">
                <a:solidFill>
                  <a:srgbClr val="0000CC"/>
                </a:solidFill>
              </a:rPr>
              <a:t>Telephone booths</a:t>
            </a:r>
            <a:endParaRPr lang="en-GB" b="1" smtClean="0">
              <a:solidFill>
                <a:srgbClr val="0000CC"/>
              </a:solidFill>
            </a:endParaRPr>
          </a:p>
        </p:txBody>
      </p:sp>
      <p:sp>
        <p:nvSpPr>
          <p:cNvPr id="39940" name="Rectangle 4"/>
          <p:cNvSpPr>
            <a:spLocks noChangeArrowheads="1"/>
          </p:cNvSpPr>
          <p:nvPr/>
        </p:nvSpPr>
        <p:spPr bwMode="auto">
          <a:xfrm>
            <a:off x="1062038" y="1766888"/>
            <a:ext cx="3808412" cy="4113212"/>
          </a:xfrm>
          <a:prstGeom prst="rect">
            <a:avLst/>
          </a:prstGeom>
          <a:noFill/>
          <a:ln w="9525">
            <a:noFill/>
            <a:miter lim="800000"/>
            <a:headEnd/>
            <a:tailEnd/>
          </a:ln>
        </p:spPr>
        <p:txBody>
          <a:bodyPr/>
          <a:lstStyle/>
          <a:p>
            <a:pPr marL="342900" indent="-342900" algn="l"/>
            <a:endParaRPr lang="et-EE" sz="2800"/>
          </a:p>
          <a:p>
            <a:pPr marL="342900" indent="-342900" algn="l"/>
            <a:endParaRPr lang="et-EE" sz="2800"/>
          </a:p>
          <a:p>
            <a:pPr marL="342900" indent="-342900" algn="l"/>
            <a:endParaRPr lang="et-EE" sz="2800"/>
          </a:p>
          <a:p>
            <a:pPr marL="342900" indent="-342900" algn="l"/>
            <a:r>
              <a:rPr lang="et-EE"/>
              <a:t>From here you can call your friends.</a:t>
            </a:r>
            <a:endParaRPr lang="en-GB"/>
          </a:p>
          <a:p>
            <a:pPr marL="342900" indent="-342900" algn="l"/>
            <a:endParaRPr lang="et-EE" sz="2800"/>
          </a:p>
        </p:txBody>
      </p:sp>
      <p:pic>
        <p:nvPicPr>
          <p:cNvPr id="39941" name="Picture 5" descr="C:\kursus\Lucia Alver\Pildid helid\telefon.jpg"/>
          <p:cNvPicPr>
            <a:picLocks noChangeAspect="1" noChangeArrowheads="1"/>
          </p:cNvPicPr>
          <p:nvPr/>
        </p:nvPicPr>
        <p:blipFill>
          <a:blip r:embed="rId2"/>
          <a:srcRect/>
          <a:stretch>
            <a:fillRect/>
          </a:stretch>
        </p:blipFill>
        <p:spPr bwMode="auto">
          <a:xfrm>
            <a:off x="4953000" y="1828800"/>
            <a:ext cx="3636963" cy="4468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p:cTn id="7" dur="500" fill="hold"/>
                                        <p:tgtEl>
                                          <p:spTgt spid="39941"/>
                                        </p:tgtEl>
                                        <p:attrNameLst>
                                          <p:attrName>ppt_w</p:attrName>
                                        </p:attrNameLst>
                                      </p:cBhvr>
                                      <p:tavLst>
                                        <p:tav tm="0">
                                          <p:val>
                                            <p:fltVal val="0"/>
                                          </p:val>
                                        </p:tav>
                                        <p:tav tm="100000">
                                          <p:val>
                                            <p:strVal val="#ppt_w"/>
                                          </p:val>
                                        </p:tav>
                                      </p:tavLst>
                                    </p:anim>
                                    <p:anim calcmode="lin" valueType="num">
                                      <p:cBhvr>
                                        <p:cTn id="8" dur="500" fill="hold"/>
                                        <p:tgtEl>
                                          <p:spTgt spid="3994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9939"/>
                                        </p:tgtEl>
                                        <p:attrNameLst>
                                          <p:attrName>style.visibility</p:attrName>
                                        </p:attrNameLst>
                                      </p:cBhvr>
                                      <p:to>
                                        <p:strVal val="visible"/>
                                      </p:to>
                                    </p:set>
                                    <p:animEffect transition="in" filter="dissolve">
                                      <p:cBhvr>
                                        <p:cTn id="13" dur="500"/>
                                        <p:tgtEl>
                                          <p:spTgt spid="3993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940">
                                            <p:txEl>
                                              <p:pRg st="3" end="3"/>
                                            </p:txEl>
                                          </p:spTgt>
                                        </p:tgtEl>
                                        <p:attrNameLst>
                                          <p:attrName>style.visibility</p:attrName>
                                        </p:attrNameLst>
                                      </p:cBhvr>
                                      <p:to>
                                        <p:strVal val="visible"/>
                                      </p:to>
                                    </p:set>
                                    <p:anim calcmode="lin" valueType="num">
                                      <p:cBhvr additive="base">
                                        <p:cTn id="18" dur="500" fill="hold"/>
                                        <p:tgtEl>
                                          <p:spTgt spid="39940">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94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noFill/>
        </p:spPr>
        <p:txBody>
          <a:bodyPr/>
          <a:lstStyle/>
          <a:p>
            <a:pPr algn="ctr" eaLnBrk="1" hangingPunct="1"/>
            <a:r>
              <a:rPr lang="et-EE" b="1" smtClean="0">
                <a:solidFill>
                  <a:srgbClr val="0000CC"/>
                </a:solidFill>
              </a:rPr>
              <a:t>River Thames</a:t>
            </a:r>
            <a:endParaRPr lang="en-GB" b="1" smtClean="0">
              <a:solidFill>
                <a:srgbClr val="0000CC"/>
              </a:solidFill>
            </a:endParaRPr>
          </a:p>
        </p:txBody>
      </p:sp>
      <p:sp>
        <p:nvSpPr>
          <p:cNvPr id="40964" name="Rectangle 4"/>
          <p:cNvSpPr>
            <a:spLocks noChangeArrowheads="1"/>
          </p:cNvSpPr>
          <p:nvPr/>
        </p:nvSpPr>
        <p:spPr bwMode="auto">
          <a:xfrm>
            <a:off x="6019800" y="2362200"/>
            <a:ext cx="2811463" cy="3517900"/>
          </a:xfrm>
          <a:prstGeom prst="rect">
            <a:avLst/>
          </a:prstGeom>
          <a:noFill/>
          <a:ln w="9525">
            <a:noFill/>
            <a:miter lim="800000"/>
            <a:headEnd/>
            <a:tailEnd/>
          </a:ln>
        </p:spPr>
        <p:txBody>
          <a:bodyPr/>
          <a:lstStyle/>
          <a:p>
            <a:pPr marL="342900" indent="-342900" algn="l">
              <a:buFontTx/>
              <a:buBlip>
                <a:blip r:embed="rId2"/>
              </a:buBlip>
            </a:pPr>
            <a:r>
              <a:rPr lang="et-EE"/>
              <a:t>Thames flows through London.</a:t>
            </a:r>
          </a:p>
          <a:p>
            <a:pPr marL="342900" indent="-342900" algn="l">
              <a:buFontTx/>
              <a:buBlip>
                <a:blip r:embed="rId2"/>
              </a:buBlip>
            </a:pPr>
            <a:r>
              <a:rPr lang="et-EE"/>
              <a:t>The River Thames is 338 km long.</a:t>
            </a:r>
          </a:p>
          <a:p>
            <a:pPr marL="342900" indent="-342900" algn="l">
              <a:buFontTx/>
              <a:buBlip>
                <a:blip r:embed="rId2"/>
              </a:buBlip>
            </a:pPr>
            <a:r>
              <a:rPr lang="et-EE"/>
              <a:t>It is 245 m wide here.</a:t>
            </a:r>
          </a:p>
          <a:p>
            <a:pPr marL="342900" indent="-342900" algn="l">
              <a:buFontTx/>
              <a:buBlip>
                <a:blip r:embed="rId2"/>
              </a:buBlip>
            </a:pPr>
            <a:r>
              <a:rPr lang="et-EE"/>
              <a:t>Even big seaships can visit London.</a:t>
            </a:r>
            <a:endParaRPr lang="en-GB"/>
          </a:p>
        </p:txBody>
      </p:sp>
      <p:pic>
        <p:nvPicPr>
          <p:cNvPr id="40965" name="Picture 5" descr="C:\kursus\Lucia Alver\Pildid helid\thames.jpg"/>
          <p:cNvPicPr>
            <a:picLocks noChangeAspect="1" noChangeArrowheads="1"/>
          </p:cNvPicPr>
          <p:nvPr/>
        </p:nvPicPr>
        <p:blipFill>
          <a:blip r:embed="rId3"/>
          <a:srcRect/>
          <a:stretch>
            <a:fillRect/>
          </a:stretch>
        </p:blipFill>
        <p:spPr bwMode="auto">
          <a:xfrm>
            <a:off x="914400" y="1981200"/>
            <a:ext cx="5105400" cy="3633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p:cTn id="7" dur="500" fill="hold"/>
                                        <p:tgtEl>
                                          <p:spTgt spid="40965"/>
                                        </p:tgtEl>
                                        <p:attrNameLst>
                                          <p:attrName>ppt_w</p:attrName>
                                        </p:attrNameLst>
                                      </p:cBhvr>
                                      <p:tavLst>
                                        <p:tav tm="0">
                                          <p:val>
                                            <p:fltVal val="0"/>
                                          </p:val>
                                        </p:tav>
                                        <p:tav tm="100000">
                                          <p:val>
                                            <p:strVal val="#ppt_w"/>
                                          </p:val>
                                        </p:tav>
                                      </p:tavLst>
                                    </p:anim>
                                    <p:anim calcmode="lin" valueType="num">
                                      <p:cBhvr>
                                        <p:cTn id="8" dur="500" fill="hold"/>
                                        <p:tgtEl>
                                          <p:spTgt spid="4096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0963"/>
                                        </p:tgtEl>
                                        <p:attrNameLst>
                                          <p:attrName>style.visibility</p:attrName>
                                        </p:attrNameLst>
                                      </p:cBhvr>
                                      <p:to>
                                        <p:strVal val="visible"/>
                                      </p:to>
                                    </p:set>
                                    <p:animEffect transition="in" filter="dissolve">
                                      <p:cBhvr>
                                        <p:cTn id="13" dur="500"/>
                                        <p:tgtEl>
                                          <p:spTgt spid="4096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0964">
                                            <p:txEl>
                                              <p:pRg st="0" end="0"/>
                                            </p:txEl>
                                          </p:spTgt>
                                        </p:tgtEl>
                                        <p:attrNameLst>
                                          <p:attrName>style.visibility</p:attrName>
                                        </p:attrNameLst>
                                      </p:cBhvr>
                                      <p:to>
                                        <p:strVal val="visible"/>
                                      </p:to>
                                    </p:set>
                                    <p:anim calcmode="lin" valueType="num">
                                      <p:cBhvr additive="base">
                                        <p:cTn id="18" dur="500" fill="hold"/>
                                        <p:tgtEl>
                                          <p:spTgt spid="40964">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09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0964">
                                            <p:txEl>
                                              <p:pRg st="1" end="1"/>
                                            </p:txEl>
                                          </p:spTgt>
                                        </p:tgtEl>
                                        <p:attrNameLst>
                                          <p:attrName>style.visibility</p:attrName>
                                        </p:attrNameLst>
                                      </p:cBhvr>
                                      <p:to>
                                        <p:strVal val="visible"/>
                                      </p:to>
                                    </p:set>
                                    <p:anim calcmode="lin" valueType="num">
                                      <p:cBhvr additive="base">
                                        <p:cTn id="24" dur="500" fill="hold"/>
                                        <p:tgtEl>
                                          <p:spTgt spid="40964">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09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0964">
                                            <p:txEl>
                                              <p:pRg st="2" end="2"/>
                                            </p:txEl>
                                          </p:spTgt>
                                        </p:tgtEl>
                                        <p:attrNameLst>
                                          <p:attrName>style.visibility</p:attrName>
                                        </p:attrNameLst>
                                      </p:cBhvr>
                                      <p:to>
                                        <p:strVal val="visible"/>
                                      </p:to>
                                    </p:set>
                                    <p:anim calcmode="lin" valueType="num">
                                      <p:cBhvr additive="base">
                                        <p:cTn id="30" dur="500" fill="hold"/>
                                        <p:tgtEl>
                                          <p:spTgt spid="40964">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096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40964">
                                            <p:txEl>
                                              <p:pRg st="3" end="3"/>
                                            </p:txEl>
                                          </p:spTgt>
                                        </p:tgtEl>
                                        <p:attrNameLst>
                                          <p:attrName>style.visibility</p:attrName>
                                        </p:attrNameLst>
                                      </p:cBhvr>
                                      <p:to>
                                        <p:strVal val="visible"/>
                                      </p:to>
                                    </p:set>
                                    <p:anim calcmode="lin" valueType="num">
                                      <p:cBhvr additive="base">
                                        <p:cTn id="36" dur="500" fill="hold"/>
                                        <p:tgtEl>
                                          <p:spTgt spid="40964">
                                            <p:txEl>
                                              <p:pRg st="3" end="3"/>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096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P spid="40964"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idx="4294967295"/>
          </p:nvPr>
        </p:nvSpPr>
        <p:spPr>
          <a:xfrm>
            <a:off x="827088" y="260350"/>
            <a:ext cx="4878387" cy="1152525"/>
          </a:xfrm>
          <a:noFill/>
        </p:spPr>
        <p:txBody>
          <a:bodyPr anchor="ctr"/>
          <a:lstStyle/>
          <a:p>
            <a:r>
              <a:rPr lang="en-US" smtClean="0"/>
              <a:t>Other British symbols</a:t>
            </a:r>
            <a:endParaRPr lang="ru-RU" smtClean="0"/>
          </a:p>
        </p:txBody>
      </p:sp>
      <p:pic>
        <p:nvPicPr>
          <p:cNvPr id="57349" name="Picture 5" descr="f70635c68c58afaa651d8b9f30eff95f"/>
          <p:cNvPicPr>
            <a:picLocks noChangeAspect="1" noChangeArrowheads="1"/>
          </p:cNvPicPr>
          <p:nvPr/>
        </p:nvPicPr>
        <p:blipFill>
          <a:blip r:embed="rId2">
            <a:lum bright="12000"/>
          </a:blip>
          <a:srcRect/>
          <a:stretch>
            <a:fillRect/>
          </a:stretch>
        </p:blipFill>
        <p:spPr bwMode="auto">
          <a:xfrm>
            <a:off x="790575" y="1533525"/>
            <a:ext cx="3810000" cy="2543175"/>
          </a:xfrm>
          <a:prstGeom prst="rect">
            <a:avLst/>
          </a:prstGeom>
          <a:noFill/>
        </p:spPr>
      </p:pic>
      <p:pic>
        <p:nvPicPr>
          <p:cNvPr id="57350" name="Picture 6" descr="london"/>
          <p:cNvPicPr>
            <a:picLocks noChangeAspect="1" noChangeArrowheads="1"/>
          </p:cNvPicPr>
          <p:nvPr/>
        </p:nvPicPr>
        <p:blipFill>
          <a:blip r:embed="rId3"/>
          <a:srcRect/>
          <a:stretch>
            <a:fillRect/>
          </a:stretch>
        </p:blipFill>
        <p:spPr bwMode="auto">
          <a:xfrm>
            <a:off x="5438775" y="3743325"/>
            <a:ext cx="2800350" cy="2249488"/>
          </a:xfrm>
          <a:prstGeom prst="rect">
            <a:avLst/>
          </a:prstGeom>
          <a:noFill/>
        </p:spPr>
      </p:pic>
      <p:pic>
        <p:nvPicPr>
          <p:cNvPr id="57351" name="Picture 7" descr="Изображение 199"/>
          <p:cNvPicPr>
            <a:picLocks noChangeAspect="1" noChangeArrowheads="1"/>
          </p:cNvPicPr>
          <p:nvPr/>
        </p:nvPicPr>
        <p:blipFill>
          <a:blip r:embed="rId4"/>
          <a:srcRect/>
          <a:stretch>
            <a:fillRect/>
          </a:stretch>
        </p:blipFill>
        <p:spPr bwMode="auto">
          <a:xfrm>
            <a:off x="1476375" y="4581525"/>
            <a:ext cx="3124200" cy="2111375"/>
          </a:xfrm>
          <a:prstGeom prst="rect">
            <a:avLst/>
          </a:prstGeom>
          <a:noFill/>
        </p:spPr>
      </p:pic>
      <p:pic>
        <p:nvPicPr>
          <p:cNvPr id="57352" name="Picture 8" descr="Изображение 055"/>
          <p:cNvPicPr>
            <a:picLocks noChangeAspect="1" noChangeArrowheads="1"/>
          </p:cNvPicPr>
          <p:nvPr/>
        </p:nvPicPr>
        <p:blipFill>
          <a:blip r:embed="rId5"/>
          <a:srcRect/>
          <a:stretch>
            <a:fillRect/>
          </a:stretch>
        </p:blipFill>
        <p:spPr bwMode="auto">
          <a:xfrm>
            <a:off x="5286375" y="771525"/>
            <a:ext cx="3452813" cy="2295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circle(in)">
                                      <p:cBhvr>
                                        <p:cTn id="7" dur="2000"/>
                                        <p:tgtEl>
                                          <p:spTgt spid="57349"/>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7352"/>
                                        </p:tgtEl>
                                        <p:attrNameLst>
                                          <p:attrName>style.visibility</p:attrName>
                                        </p:attrNameLst>
                                      </p:cBhvr>
                                      <p:to>
                                        <p:strVal val="visible"/>
                                      </p:to>
                                    </p:set>
                                    <p:animEffect transition="in" filter="circle(in)">
                                      <p:cBhvr>
                                        <p:cTn id="11" dur="2000"/>
                                        <p:tgtEl>
                                          <p:spTgt spid="57352"/>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57350"/>
                                        </p:tgtEl>
                                        <p:attrNameLst>
                                          <p:attrName>style.visibility</p:attrName>
                                        </p:attrNameLst>
                                      </p:cBhvr>
                                      <p:to>
                                        <p:strVal val="visible"/>
                                      </p:to>
                                    </p:set>
                                    <p:animEffect transition="in" filter="wedge">
                                      <p:cBhvr>
                                        <p:cTn id="15" dur="2000"/>
                                        <p:tgtEl>
                                          <p:spTgt spid="57350"/>
                                        </p:tgtEl>
                                      </p:cBhvr>
                                    </p:animEffect>
                                  </p:childTnLst>
                                </p:cTn>
                              </p:par>
                            </p:childTnLst>
                          </p:cTn>
                        </p:par>
                        <p:par>
                          <p:cTn id="16" fill="hold">
                            <p:stCondLst>
                              <p:cond delay="6000"/>
                            </p:stCondLst>
                            <p:childTnLst>
                              <p:par>
                                <p:cTn id="17" presetID="20" presetClass="entr" presetSubtype="0" fill="hold" nodeType="afterEffect">
                                  <p:stCondLst>
                                    <p:cond delay="0"/>
                                  </p:stCondLst>
                                  <p:childTnLst>
                                    <p:set>
                                      <p:cBhvr>
                                        <p:cTn id="18" dur="1" fill="hold">
                                          <p:stCondLst>
                                            <p:cond delay="0"/>
                                          </p:stCondLst>
                                        </p:cTn>
                                        <p:tgtEl>
                                          <p:spTgt spid="57351"/>
                                        </p:tgtEl>
                                        <p:attrNameLst>
                                          <p:attrName>style.visibility</p:attrName>
                                        </p:attrNameLst>
                                      </p:cBhvr>
                                      <p:to>
                                        <p:strVal val="visible"/>
                                      </p:to>
                                    </p:set>
                                    <p:animEffect transition="in" filter="wedge">
                                      <p:cBhvr>
                                        <p:cTn id="19" dur="20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7" name="Rectangle 9"/>
          <p:cNvSpPr>
            <a:spLocks noGrp="1" noChangeArrowheads="1"/>
          </p:cNvSpPr>
          <p:nvPr>
            <p:ph type="title" idx="4294967295"/>
          </p:nvPr>
        </p:nvSpPr>
        <p:spPr>
          <a:xfrm>
            <a:off x="2484438" y="260350"/>
            <a:ext cx="2438400" cy="762000"/>
          </a:xfrm>
          <a:noFill/>
        </p:spPr>
        <p:txBody>
          <a:bodyPr anchor="ctr"/>
          <a:lstStyle/>
          <a:p>
            <a:r>
              <a:rPr lang="en-US" b="1" smtClean="0"/>
              <a:t>Tartan</a:t>
            </a:r>
            <a:endParaRPr lang="ru-RU" b="1" smtClean="0"/>
          </a:p>
        </p:txBody>
      </p:sp>
      <p:pic>
        <p:nvPicPr>
          <p:cNvPr id="58378" name="Picture 10" descr="scottartan"/>
          <p:cNvPicPr>
            <a:picLocks noChangeAspect="1" noChangeArrowheads="1"/>
          </p:cNvPicPr>
          <p:nvPr>
            <p:ph type="body" idx="4294967295"/>
          </p:nvPr>
        </p:nvPicPr>
        <p:blipFill>
          <a:blip r:embed="rId2"/>
          <a:srcRect/>
          <a:stretch>
            <a:fillRect/>
          </a:stretch>
        </p:blipFill>
        <p:spPr>
          <a:xfrm>
            <a:off x="1295400" y="1143000"/>
            <a:ext cx="2895600" cy="2432050"/>
          </a:xfrm>
          <a:noFill/>
        </p:spPr>
      </p:pic>
      <p:sp>
        <p:nvSpPr>
          <p:cNvPr id="58379" name="Rectangle 11"/>
          <p:cNvSpPr>
            <a:spLocks noChangeArrowheads="1"/>
          </p:cNvSpPr>
          <p:nvPr/>
        </p:nvSpPr>
        <p:spPr bwMode="auto">
          <a:xfrm>
            <a:off x="1676400" y="3886200"/>
            <a:ext cx="7010400" cy="2654300"/>
          </a:xfrm>
          <a:prstGeom prst="rect">
            <a:avLst/>
          </a:prstGeom>
          <a:noFill/>
          <a:ln w="9525">
            <a:noFill/>
            <a:miter lim="800000"/>
            <a:headEnd/>
            <a:tailEnd/>
          </a:ln>
          <a:effectLst/>
        </p:spPr>
        <p:txBody>
          <a:bodyPr anchor="ctr">
            <a:spAutoFit/>
          </a:bodyPr>
          <a:lstStyle/>
          <a:p>
            <a:pPr algn="l">
              <a:spcBef>
                <a:spcPct val="0"/>
              </a:spcBef>
            </a:pPr>
            <a:r>
              <a:rPr lang="en-US" sz="2800">
                <a:solidFill>
                  <a:srgbClr val="84582C"/>
                </a:solidFill>
                <a:latin typeface="Calisto MT" pitchFamily="18" charset="0"/>
                <a:cs typeface="Times New Roman" pitchFamily="18" charset="0"/>
              </a:rPr>
              <a:t>Tartans are an internationally recognized symbol of Scotland. Highlanders wore clothes with distinctive striped or checked patterns, and the growth of clan and family tartans became popular in the mid-18th century</a:t>
            </a:r>
            <a:r>
              <a:rPr lang="ru-RU" sz="2800">
                <a:solidFill>
                  <a:srgbClr val="84582C"/>
                </a:solidFill>
                <a:latin typeface="Calisto MT" pitchFamily="18" charset="0"/>
              </a:rPr>
              <a:t> </a:t>
            </a:r>
          </a:p>
        </p:txBody>
      </p:sp>
      <p:pic>
        <p:nvPicPr>
          <p:cNvPr id="58380" name="Picture 12" descr="piper"/>
          <p:cNvPicPr>
            <a:picLocks noChangeAspect="1" noChangeArrowheads="1"/>
          </p:cNvPicPr>
          <p:nvPr/>
        </p:nvPicPr>
        <p:blipFill>
          <a:blip r:embed="rId3"/>
          <a:srcRect/>
          <a:stretch>
            <a:fillRect/>
          </a:stretch>
        </p:blipFill>
        <p:spPr bwMode="auto">
          <a:xfrm>
            <a:off x="6248400" y="609600"/>
            <a:ext cx="1539875"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8378"/>
                                        </p:tgtEl>
                                        <p:attrNameLst>
                                          <p:attrName>style.visibility</p:attrName>
                                        </p:attrNameLst>
                                      </p:cBhvr>
                                      <p:to>
                                        <p:strVal val="visible"/>
                                      </p:to>
                                    </p:set>
                                    <p:animEffect transition="in" filter="wedge">
                                      <p:cBhvr>
                                        <p:cTn id="7" dur="20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idx="4294967295"/>
          </p:nvPr>
        </p:nvSpPr>
        <p:spPr>
          <a:xfrm>
            <a:off x="1524000" y="274638"/>
            <a:ext cx="5105400" cy="1143000"/>
          </a:xfrm>
          <a:noFill/>
        </p:spPr>
        <p:txBody>
          <a:bodyPr anchor="ctr"/>
          <a:lstStyle/>
          <a:p>
            <a:r>
              <a:rPr lang="en-US" smtClean="0"/>
              <a:t>British souvenirs</a:t>
            </a:r>
            <a:endParaRPr lang="ru-RU" smtClean="0"/>
          </a:p>
        </p:txBody>
      </p:sp>
      <p:pic>
        <p:nvPicPr>
          <p:cNvPr id="56325" name="Picture 5" descr="bigben"/>
          <p:cNvPicPr>
            <a:picLocks noGrp="1" noChangeAspect="1" noChangeArrowheads="1"/>
          </p:cNvPicPr>
          <p:nvPr>
            <p:ph type="body" idx="4294967295"/>
          </p:nvPr>
        </p:nvPicPr>
        <p:blipFill>
          <a:blip r:embed="rId2"/>
          <a:srcRect/>
          <a:stretch>
            <a:fillRect/>
          </a:stretch>
        </p:blipFill>
        <p:spPr>
          <a:xfrm>
            <a:off x="457200" y="1295400"/>
            <a:ext cx="2465388" cy="3405188"/>
          </a:xfrm>
        </p:spPr>
      </p:pic>
      <p:pic>
        <p:nvPicPr>
          <p:cNvPr id="56326" name="Picture 6" descr="towerbridge2"/>
          <p:cNvPicPr>
            <a:picLocks noChangeAspect="1" noChangeArrowheads="1"/>
          </p:cNvPicPr>
          <p:nvPr/>
        </p:nvPicPr>
        <p:blipFill>
          <a:blip r:embed="rId3"/>
          <a:srcRect/>
          <a:stretch>
            <a:fillRect/>
          </a:stretch>
        </p:blipFill>
        <p:spPr bwMode="auto">
          <a:xfrm>
            <a:off x="4572000" y="1295400"/>
            <a:ext cx="4267200" cy="3046413"/>
          </a:xfrm>
          <a:prstGeom prst="rect">
            <a:avLst/>
          </a:prstGeom>
          <a:noFill/>
        </p:spPr>
      </p:pic>
      <p:pic>
        <p:nvPicPr>
          <p:cNvPr id="56327" name="Picture 7" descr="Изображение 293"/>
          <p:cNvPicPr>
            <a:picLocks noChangeAspect="1" noChangeArrowheads="1"/>
          </p:cNvPicPr>
          <p:nvPr/>
        </p:nvPicPr>
        <p:blipFill>
          <a:blip r:embed="rId4"/>
          <a:srcRect/>
          <a:stretch>
            <a:fillRect/>
          </a:stretch>
        </p:blipFill>
        <p:spPr bwMode="auto">
          <a:xfrm>
            <a:off x="1447800" y="3810000"/>
            <a:ext cx="3429000" cy="22304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diamond(in)">
                                      <p:cBhvr>
                                        <p:cTn id="7" dur="2000"/>
                                        <p:tgtEl>
                                          <p:spTgt spid="56325"/>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56326"/>
                                        </p:tgtEl>
                                        <p:attrNameLst>
                                          <p:attrName>style.visibility</p:attrName>
                                        </p:attrNameLst>
                                      </p:cBhvr>
                                      <p:to>
                                        <p:strVal val="visible"/>
                                      </p:to>
                                    </p:set>
                                    <p:animEffect transition="in" filter="plus(in)">
                                      <p:cBhvr>
                                        <p:cTn id="11" dur="2000"/>
                                        <p:tgtEl>
                                          <p:spTgt spid="56326"/>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56327"/>
                                        </p:tgtEl>
                                        <p:attrNameLst>
                                          <p:attrName>style.visibility</p:attrName>
                                        </p:attrNameLst>
                                      </p:cBhvr>
                                      <p:to>
                                        <p:strVal val="visible"/>
                                      </p:to>
                                    </p:set>
                                    <p:animEffect transition="in" filter="diamond(in)">
                                      <p:cBhvr>
                                        <p:cTn id="15" dur="20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11188" y="260350"/>
            <a:ext cx="4895850" cy="3375025"/>
          </a:xfrm>
        </p:spPr>
        <p:txBody>
          <a:bodyPr/>
          <a:lstStyle/>
          <a:p>
            <a:r>
              <a:rPr lang="en-US" sz="4000" b="1" smtClean="0">
                <a:solidFill>
                  <a:srgbClr val="0909E9"/>
                </a:solidFill>
              </a:rPr>
              <a:t>The United Kingdom </a:t>
            </a:r>
            <a:br>
              <a:rPr lang="en-US" sz="4000" b="1" smtClean="0">
                <a:solidFill>
                  <a:srgbClr val="0909E9"/>
                </a:solidFill>
              </a:rPr>
            </a:br>
            <a:r>
              <a:rPr lang="en-US" sz="4000" b="1" smtClean="0">
                <a:solidFill>
                  <a:srgbClr val="0909E9"/>
                </a:solidFill>
              </a:rPr>
              <a:t>of Great Britain </a:t>
            </a:r>
            <a:br>
              <a:rPr lang="en-US" sz="4000" b="1" smtClean="0">
                <a:solidFill>
                  <a:srgbClr val="0909E9"/>
                </a:solidFill>
              </a:rPr>
            </a:br>
            <a:r>
              <a:rPr lang="en-US" sz="4000" b="1" smtClean="0">
                <a:solidFill>
                  <a:srgbClr val="0909E9"/>
                </a:solidFill>
              </a:rPr>
              <a:t>and Northern Ireland</a:t>
            </a:r>
            <a:r>
              <a:rPr lang="ru-RU" sz="4000" b="1" smtClean="0">
                <a:solidFill>
                  <a:srgbClr val="0909E9"/>
                </a:solidFill>
              </a:rPr>
              <a:t/>
            </a:r>
            <a:br>
              <a:rPr lang="ru-RU" sz="4000" b="1" smtClean="0">
                <a:solidFill>
                  <a:srgbClr val="0909E9"/>
                </a:solidFill>
              </a:rPr>
            </a:br>
            <a:endParaRPr lang="ru-RU" sz="4000" b="1" smtClean="0">
              <a:solidFill>
                <a:srgbClr val="0909E9"/>
              </a:solidFill>
            </a:endParaRPr>
          </a:p>
        </p:txBody>
      </p:sp>
      <p:pic>
        <p:nvPicPr>
          <p:cNvPr id="39940" name="Picture 4" descr="BritishIsles_phy"/>
          <p:cNvPicPr>
            <a:picLocks noChangeAspect="1" noChangeArrowheads="1"/>
          </p:cNvPicPr>
          <p:nvPr>
            <p:ph type="body" idx="4294967295"/>
          </p:nvPr>
        </p:nvPicPr>
        <p:blipFill>
          <a:blip r:embed="rId2"/>
          <a:srcRect/>
          <a:stretch>
            <a:fillRect/>
          </a:stretch>
        </p:blipFill>
        <p:spPr>
          <a:xfrm>
            <a:off x="4427538" y="1557338"/>
            <a:ext cx="4179887" cy="483393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MAP-GB-weather"/>
          <p:cNvPicPr>
            <a:picLocks noChangeAspect="1" noChangeArrowheads="1"/>
          </p:cNvPicPr>
          <p:nvPr/>
        </p:nvPicPr>
        <p:blipFill>
          <a:blip r:embed="rId2">
            <a:clrChange>
              <a:clrFrom>
                <a:srgbClr val="8A8DF8"/>
              </a:clrFrom>
              <a:clrTo>
                <a:srgbClr val="8A8DF8">
                  <a:alpha val="0"/>
                </a:srgbClr>
              </a:clrTo>
            </a:clrChange>
          </a:blip>
          <a:srcRect/>
          <a:stretch>
            <a:fillRect/>
          </a:stretch>
        </p:blipFill>
        <p:spPr bwMode="auto">
          <a:xfrm>
            <a:off x="971550" y="333375"/>
            <a:ext cx="3657600" cy="4525963"/>
          </a:xfrm>
          <a:prstGeom prst="rect">
            <a:avLst/>
          </a:prstGeom>
          <a:noFill/>
          <a:ln w="9525">
            <a:noFill/>
            <a:miter lim="800000"/>
            <a:headEnd/>
            <a:tailEnd/>
          </a:ln>
        </p:spPr>
      </p:pic>
      <p:sp>
        <p:nvSpPr>
          <p:cNvPr id="41989" name="Rectangle 5"/>
          <p:cNvSpPr>
            <a:spLocks noChangeArrowheads="1"/>
          </p:cNvSpPr>
          <p:nvPr/>
        </p:nvSpPr>
        <p:spPr bwMode="auto">
          <a:xfrm>
            <a:off x="4787900" y="2708275"/>
            <a:ext cx="4038600" cy="3025775"/>
          </a:xfrm>
          <a:prstGeom prst="rect">
            <a:avLst/>
          </a:prstGeom>
          <a:noFill/>
          <a:ln w="9525">
            <a:noFill/>
            <a:miter lim="800000"/>
            <a:headEnd/>
            <a:tailEnd/>
          </a:ln>
          <a:effectLst/>
        </p:spPr>
        <p:txBody>
          <a:bodyPr/>
          <a:lstStyle/>
          <a:p>
            <a:pPr algn="l" eaLnBrk="0" hangingPunct="0">
              <a:lnSpc>
                <a:spcPct val="90000"/>
              </a:lnSpc>
            </a:pPr>
            <a:r>
              <a:rPr lang="en-GB" altLang="zh-CN" sz="3200" b="1">
                <a:solidFill>
                  <a:srgbClr val="84582C"/>
                </a:solidFill>
                <a:latin typeface="Calisto MT" pitchFamily="18" charset="0"/>
                <a:ea typeface="宋体" charset="-122"/>
              </a:rPr>
              <a:t>The national flower of Northern Ireland is the shamrock, </a:t>
            </a:r>
            <a:r>
              <a:rPr lang="en-GB" altLang="zh-CN" sz="3200">
                <a:solidFill>
                  <a:srgbClr val="84582C"/>
                </a:solidFill>
                <a:latin typeface="Calisto MT" pitchFamily="18" charset="0"/>
                <a:ea typeface="宋体" charset="-122"/>
              </a:rPr>
              <a:t>a three-leaved plant similar to clover. It is a symbol of trinity</a:t>
            </a:r>
            <a:endParaRPr lang="ru-RU" sz="3200">
              <a:solidFill>
                <a:srgbClr val="84582C"/>
              </a:solidFill>
              <a:latin typeface="Calisto MT" pitchFamily="18" charset="0"/>
            </a:endParaRPr>
          </a:p>
        </p:txBody>
      </p:sp>
      <p:pic>
        <p:nvPicPr>
          <p:cNvPr id="41990" name="Picture 6" descr="AG00092_"/>
          <p:cNvPicPr>
            <a:picLocks noChangeAspect="1" noChangeArrowheads="1" noCrop="1"/>
          </p:cNvPicPr>
          <p:nvPr/>
        </p:nvPicPr>
        <p:blipFill>
          <a:blip r:embed="rId3"/>
          <a:srcRect/>
          <a:stretch>
            <a:fillRect/>
          </a:stretch>
        </p:blipFill>
        <p:spPr bwMode="auto">
          <a:xfrm rot="-26079009">
            <a:off x="511175" y="4394201"/>
            <a:ext cx="1311275" cy="533400"/>
          </a:xfrm>
          <a:prstGeom prst="rect">
            <a:avLst/>
          </a:prstGeom>
          <a:noFill/>
        </p:spPr>
      </p:pic>
      <p:sp>
        <p:nvSpPr>
          <p:cNvPr id="41991" name="Text Box 7"/>
          <p:cNvSpPr txBox="1">
            <a:spLocks noChangeArrowheads="1"/>
          </p:cNvSpPr>
          <p:nvPr/>
        </p:nvSpPr>
        <p:spPr bwMode="auto">
          <a:xfrm>
            <a:off x="900113" y="5229225"/>
            <a:ext cx="2667000" cy="1311275"/>
          </a:xfrm>
          <a:prstGeom prst="rect">
            <a:avLst/>
          </a:prstGeom>
          <a:noFill/>
          <a:ln w="9525">
            <a:noFill/>
            <a:miter lim="800000"/>
            <a:headEnd/>
            <a:tailEnd/>
          </a:ln>
          <a:effectLst/>
        </p:spPr>
        <p:txBody>
          <a:bodyPr>
            <a:spAutoFit/>
          </a:bodyPr>
          <a:lstStyle/>
          <a:p>
            <a:pPr algn="l">
              <a:spcBef>
                <a:spcPct val="50000"/>
              </a:spcBef>
            </a:pPr>
            <a:r>
              <a:rPr lang="en-US" sz="4000" b="1">
                <a:solidFill>
                  <a:srgbClr val="0000FF"/>
                </a:solidFill>
                <a:latin typeface="Lucida Sans Typewriter" pitchFamily="49" charset="0"/>
              </a:rPr>
              <a:t>Northern Ireland </a:t>
            </a:r>
            <a:endParaRPr lang="ru-RU" sz="4000">
              <a:solidFill>
                <a:srgbClr val="0000FF"/>
              </a:solidFill>
              <a:latin typeface="Lucida Sans Typewriter" pitchFamily="49" charset="0"/>
            </a:endParaRPr>
          </a:p>
        </p:txBody>
      </p:sp>
      <p:pic>
        <p:nvPicPr>
          <p:cNvPr id="41992" name="Picture 8" descr="shamrock">
            <a:hlinkClick r:id="rId4" action="ppaction://hlinksldjump"/>
          </p:cNvPr>
          <p:cNvPicPr>
            <a:picLocks noChangeAspect="1" noChangeArrowheads="1"/>
          </p:cNvPicPr>
          <p:nvPr/>
        </p:nvPicPr>
        <p:blipFill>
          <a:blip r:embed="rId5"/>
          <a:srcRect/>
          <a:stretch>
            <a:fillRect/>
          </a:stretch>
        </p:blipFill>
        <p:spPr bwMode="auto">
          <a:xfrm>
            <a:off x="6516688" y="260350"/>
            <a:ext cx="2057400" cy="1973263"/>
          </a:xfrm>
          <a:prstGeom prst="rect">
            <a:avLst/>
          </a:prstGeom>
          <a:noFill/>
          <a:ln w="9525">
            <a:noFill/>
            <a:miter lim="800000"/>
            <a:headEnd/>
            <a:tailEnd/>
          </a:ln>
        </p:spPr>
      </p:pic>
      <p:pic>
        <p:nvPicPr>
          <p:cNvPr id="41993" name="Picture 9"/>
          <p:cNvPicPr>
            <a:picLocks noChangeAspect="1" noChangeArrowheads="1"/>
          </p:cNvPicPr>
          <p:nvPr/>
        </p:nvPicPr>
        <p:blipFill>
          <a:blip r:embed="rId6">
            <a:clrChange>
              <a:clrFrom>
                <a:srgbClr val="FFFFFF"/>
              </a:clrFrom>
              <a:clrTo>
                <a:srgbClr val="FFFFFF">
                  <a:alpha val="0"/>
                </a:srgbClr>
              </a:clrTo>
            </a:clrChange>
            <a:lum bright="-6000" contrast="66000"/>
          </a:blip>
          <a:srcRect/>
          <a:stretch>
            <a:fillRect/>
          </a:stretch>
        </p:blipFill>
        <p:spPr bwMode="auto">
          <a:xfrm>
            <a:off x="1116013" y="2636838"/>
            <a:ext cx="1309687" cy="13096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barn(outVertical)">
                                      <p:cBhvr>
                                        <p:cTn id="7" dur="20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MAP-GB-weather"/>
          <p:cNvPicPr>
            <a:picLocks noChangeAspect="1" noChangeArrowheads="1"/>
          </p:cNvPicPr>
          <p:nvPr/>
        </p:nvPicPr>
        <p:blipFill>
          <a:blip r:embed="rId2">
            <a:clrChange>
              <a:clrFrom>
                <a:srgbClr val="8A8DF8"/>
              </a:clrFrom>
              <a:clrTo>
                <a:srgbClr val="8A8DF8">
                  <a:alpha val="0"/>
                </a:srgbClr>
              </a:clrTo>
            </a:clrChange>
          </a:blip>
          <a:srcRect/>
          <a:stretch>
            <a:fillRect/>
          </a:stretch>
        </p:blipFill>
        <p:spPr bwMode="auto">
          <a:xfrm>
            <a:off x="468313" y="260350"/>
            <a:ext cx="3879850" cy="4800600"/>
          </a:xfrm>
          <a:prstGeom prst="rect">
            <a:avLst/>
          </a:prstGeom>
          <a:noFill/>
        </p:spPr>
      </p:pic>
      <p:sp>
        <p:nvSpPr>
          <p:cNvPr id="43013" name="Text Box 5"/>
          <p:cNvSpPr txBox="1">
            <a:spLocks noChangeArrowheads="1"/>
          </p:cNvSpPr>
          <p:nvPr/>
        </p:nvSpPr>
        <p:spPr bwMode="auto">
          <a:xfrm>
            <a:off x="1066800" y="5638800"/>
            <a:ext cx="2667000" cy="701675"/>
          </a:xfrm>
          <a:prstGeom prst="rect">
            <a:avLst/>
          </a:prstGeom>
          <a:noFill/>
          <a:ln w="9525">
            <a:noFill/>
            <a:miter lim="800000"/>
            <a:headEnd/>
            <a:tailEnd/>
          </a:ln>
          <a:effectLst/>
        </p:spPr>
        <p:txBody>
          <a:bodyPr>
            <a:spAutoFit/>
          </a:bodyPr>
          <a:lstStyle/>
          <a:p>
            <a:pPr algn="l">
              <a:spcBef>
                <a:spcPct val="50000"/>
              </a:spcBef>
            </a:pPr>
            <a:r>
              <a:rPr lang="en-US" sz="4000" b="1">
                <a:solidFill>
                  <a:schemeClr val="hlink"/>
                </a:solidFill>
                <a:latin typeface="Lucida Sans Typewriter" pitchFamily="49" charset="0"/>
              </a:rPr>
              <a:t>England</a:t>
            </a:r>
            <a:r>
              <a:rPr lang="en-US" sz="4000">
                <a:solidFill>
                  <a:schemeClr val="hlink"/>
                </a:solidFill>
                <a:latin typeface="Lucida Sans Typewriter" pitchFamily="49" charset="0"/>
              </a:rPr>
              <a:t> </a:t>
            </a:r>
            <a:endParaRPr lang="ru-RU" sz="4000">
              <a:solidFill>
                <a:schemeClr val="hlink"/>
              </a:solidFill>
              <a:latin typeface="Lucida Sans Typewriter" pitchFamily="49" charset="0"/>
            </a:endParaRPr>
          </a:p>
        </p:txBody>
      </p:sp>
      <p:sp>
        <p:nvSpPr>
          <p:cNvPr id="43014" name="Rectangle 6"/>
          <p:cNvSpPr>
            <a:spLocks noChangeArrowheads="1"/>
          </p:cNvSpPr>
          <p:nvPr/>
        </p:nvSpPr>
        <p:spPr bwMode="auto">
          <a:xfrm>
            <a:off x="4427538" y="3644900"/>
            <a:ext cx="4419600" cy="2227263"/>
          </a:xfrm>
          <a:prstGeom prst="rect">
            <a:avLst/>
          </a:prstGeom>
          <a:noFill/>
          <a:ln w="9525">
            <a:noFill/>
            <a:miter lim="800000"/>
            <a:headEnd/>
            <a:tailEnd/>
          </a:ln>
          <a:effectLst/>
        </p:spPr>
        <p:txBody>
          <a:bodyPr anchor="ctr">
            <a:spAutoFit/>
          </a:bodyPr>
          <a:lstStyle/>
          <a:p>
            <a:pPr algn="l">
              <a:spcBef>
                <a:spcPct val="0"/>
              </a:spcBef>
            </a:pPr>
            <a:r>
              <a:rPr lang="en-US" sz="2800" b="1">
                <a:solidFill>
                  <a:srgbClr val="84582C"/>
                </a:solidFill>
                <a:latin typeface="Calisto MT" pitchFamily="18" charset="0"/>
              </a:rPr>
              <a:t>The Tudor rose is the national floral emblem of England.</a:t>
            </a:r>
            <a:r>
              <a:rPr lang="en-US" sz="2800">
                <a:solidFill>
                  <a:srgbClr val="84582C"/>
                </a:solidFill>
                <a:latin typeface="Calisto MT" pitchFamily="18" charset="0"/>
              </a:rPr>
              <a:t> It symbolizes the end of the Wars of the Roses. </a:t>
            </a:r>
          </a:p>
        </p:txBody>
      </p:sp>
      <p:pic>
        <p:nvPicPr>
          <p:cNvPr id="43015" name="Picture 7" descr="rose">
            <a:hlinkClick r:id="" action="ppaction://hlinkshowjump?jump=nextslide"/>
          </p:cNvPr>
          <p:cNvPicPr>
            <a:picLocks noChangeAspect="1" noChangeArrowheads="1"/>
          </p:cNvPicPr>
          <p:nvPr/>
        </p:nvPicPr>
        <p:blipFill>
          <a:blip r:embed="rId3"/>
          <a:srcRect/>
          <a:stretch>
            <a:fillRect/>
          </a:stretch>
        </p:blipFill>
        <p:spPr bwMode="auto">
          <a:xfrm>
            <a:off x="5410200" y="762000"/>
            <a:ext cx="2311400" cy="2330450"/>
          </a:xfrm>
          <a:prstGeom prst="rect">
            <a:avLst/>
          </a:prstGeom>
          <a:noFill/>
          <a:ln w="9525">
            <a:noFill/>
            <a:miter lim="800000"/>
            <a:headEnd/>
            <a:tailEnd/>
          </a:ln>
        </p:spPr>
      </p:pic>
      <p:pic>
        <p:nvPicPr>
          <p:cNvPr id="43016" name="Picture 8" descr="AG00092_"/>
          <p:cNvPicPr>
            <a:picLocks noChangeAspect="1" noChangeArrowheads="1" noCrop="1"/>
          </p:cNvPicPr>
          <p:nvPr/>
        </p:nvPicPr>
        <p:blipFill>
          <a:blip r:embed="rId4"/>
          <a:srcRect/>
          <a:stretch>
            <a:fillRect/>
          </a:stretch>
        </p:blipFill>
        <p:spPr bwMode="auto">
          <a:xfrm rot="8300289">
            <a:off x="3635375" y="1989138"/>
            <a:ext cx="1690688" cy="533400"/>
          </a:xfrm>
          <a:prstGeom prst="rect">
            <a:avLst/>
          </a:prstGeom>
          <a:noFill/>
        </p:spPr>
      </p:pic>
      <p:pic>
        <p:nvPicPr>
          <p:cNvPr id="43017" name="Picture 9" descr="uketudorros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771775" y="3141663"/>
            <a:ext cx="1143000" cy="1096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barn(outHorizontal)">
                                      <p:cBhvr>
                                        <p:cTn id="7" dur="20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7"/>
          <p:cNvSpPr>
            <a:spLocks noGrp="1" noChangeArrowheads="1"/>
          </p:cNvSpPr>
          <p:nvPr>
            <p:ph type="body" sz="half" idx="4294967295"/>
          </p:nvPr>
        </p:nvSpPr>
        <p:spPr>
          <a:xfrm>
            <a:off x="4572000" y="3141663"/>
            <a:ext cx="4267200" cy="3573462"/>
          </a:xfrm>
          <a:noFill/>
        </p:spPr>
        <p:txBody>
          <a:bodyPr/>
          <a:lstStyle/>
          <a:p>
            <a:pPr marL="0" indent="0">
              <a:lnSpc>
                <a:spcPct val="90000"/>
              </a:lnSpc>
              <a:spcBef>
                <a:spcPct val="0"/>
              </a:spcBef>
              <a:buFontTx/>
              <a:buNone/>
            </a:pPr>
            <a:r>
              <a:rPr lang="en-GB" altLang="zh-CN" sz="2800" smtClean="0">
                <a:ea typeface="宋体" charset="-122"/>
              </a:rPr>
              <a:t>Thistle is a prickly-leaved purple flower which was first used in the 15th century as a symbol of defence.</a:t>
            </a:r>
            <a:r>
              <a:rPr lang="ru-RU" altLang="zh-CN" sz="2800" smtClean="0"/>
              <a:t> </a:t>
            </a:r>
            <a:r>
              <a:rPr lang="en-US" sz="2800" smtClean="0"/>
              <a:t>The thistle has been a Scottish symbol for more than 500 years. It was found on ancient coins and coats of arms. </a:t>
            </a:r>
            <a:endParaRPr lang="ru-RU" sz="2800" smtClean="0"/>
          </a:p>
        </p:txBody>
      </p:sp>
      <p:pic>
        <p:nvPicPr>
          <p:cNvPr id="40968" name="Picture 8" descr="MAP-GB-weather"/>
          <p:cNvPicPr>
            <a:picLocks noChangeAspect="1" noChangeArrowheads="1"/>
          </p:cNvPicPr>
          <p:nvPr/>
        </p:nvPicPr>
        <p:blipFill>
          <a:blip r:embed="rId2">
            <a:clrChange>
              <a:clrFrom>
                <a:srgbClr val="8A8DF8"/>
              </a:clrFrom>
              <a:clrTo>
                <a:srgbClr val="8A8DF8">
                  <a:alpha val="0"/>
                </a:srgbClr>
              </a:clrTo>
            </a:clrChange>
          </a:blip>
          <a:srcRect/>
          <a:stretch>
            <a:fillRect/>
          </a:stretch>
        </p:blipFill>
        <p:spPr bwMode="auto">
          <a:xfrm>
            <a:off x="250825" y="1125538"/>
            <a:ext cx="3879850" cy="4800600"/>
          </a:xfrm>
          <a:prstGeom prst="rect">
            <a:avLst/>
          </a:prstGeom>
          <a:noFill/>
        </p:spPr>
      </p:pic>
      <p:sp>
        <p:nvSpPr>
          <p:cNvPr id="40969" name="Text Box 9"/>
          <p:cNvSpPr txBox="1">
            <a:spLocks noChangeArrowheads="1"/>
          </p:cNvSpPr>
          <p:nvPr/>
        </p:nvSpPr>
        <p:spPr bwMode="auto">
          <a:xfrm>
            <a:off x="1476375" y="333375"/>
            <a:ext cx="3276600" cy="762000"/>
          </a:xfrm>
          <a:prstGeom prst="rect">
            <a:avLst/>
          </a:prstGeom>
          <a:noFill/>
          <a:ln w="9525">
            <a:noFill/>
            <a:miter lim="800000"/>
            <a:headEnd/>
            <a:tailEnd/>
          </a:ln>
          <a:effectLst/>
        </p:spPr>
        <p:txBody>
          <a:bodyPr>
            <a:spAutoFit/>
          </a:bodyPr>
          <a:lstStyle/>
          <a:p>
            <a:pPr algn="l">
              <a:spcBef>
                <a:spcPct val="50000"/>
              </a:spcBef>
            </a:pPr>
            <a:r>
              <a:rPr lang="en-US" sz="4400" b="1">
                <a:solidFill>
                  <a:srgbClr val="996600"/>
                </a:solidFill>
                <a:latin typeface="Lucida Sans Typewriter" pitchFamily="49" charset="0"/>
              </a:rPr>
              <a:t>Scotland</a:t>
            </a:r>
            <a:r>
              <a:rPr lang="en-US" sz="4000" b="1">
                <a:solidFill>
                  <a:srgbClr val="FF3300"/>
                </a:solidFill>
                <a:latin typeface="Lucida Sans Typewriter" pitchFamily="49" charset="0"/>
              </a:rPr>
              <a:t> </a:t>
            </a:r>
            <a:endParaRPr lang="ru-RU" sz="4000">
              <a:solidFill>
                <a:srgbClr val="FF3300"/>
              </a:solidFill>
              <a:latin typeface="Lucida Sans Typewriter" pitchFamily="49" charset="0"/>
            </a:endParaRPr>
          </a:p>
        </p:txBody>
      </p:sp>
      <p:sp>
        <p:nvSpPr>
          <p:cNvPr id="40970" name="Rectangle 10"/>
          <p:cNvSpPr>
            <a:spLocks noChangeArrowheads="1"/>
          </p:cNvSpPr>
          <p:nvPr/>
        </p:nvSpPr>
        <p:spPr bwMode="auto">
          <a:xfrm>
            <a:off x="4572000" y="2276475"/>
            <a:ext cx="3810000" cy="946150"/>
          </a:xfrm>
          <a:prstGeom prst="rect">
            <a:avLst/>
          </a:prstGeom>
          <a:noFill/>
          <a:ln w="9525">
            <a:noFill/>
            <a:miter lim="800000"/>
            <a:headEnd/>
            <a:tailEnd/>
          </a:ln>
          <a:effectLst/>
        </p:spPr>
        <p:txBody>
          <a:bodyPr>
            <a:spAutoFit/>
          </a:bodyPr>
          <a:lstStyle/>
          <a:p>
            <a:pPr algn="l">
              <a:spcBef>
                <a:spcPct val="0"/>
              </a:spcBef>
            </a:pPr>
            <a:r>
              <a:rPr lang="en-GB" altLang="zh-CN" sz="2800" b="1">
                <a:solidFill>
                  <a:srgbClr val="84582C"/>
                </a:solidFill>
                <a:latin typeface="Calisto MT" pitchFamily="18" charset="0"/>
                <a:ea typeface="宋体" charset="-122"/>
              </a:rPr>
              <a:t>The national flower of Scotland is</a:t>
            </a:r>
            <a:r>
              <a:rPr lang="en-GB" altLang="zh-CN" sz="2800">
                <a:solidFill>
                  <a:srgbClr val="84582C"/>
                </a:solidFill>
                <a:latin typeface="Calisto MT" pitchFamily="18" charset="0"/>
                <a:ea typeface="宋体" charset="-122"/>
              </a:rPr>
              <a:t> </a:t>
            </a:r>
            <a:r>
              <a:rPr lang="en-GB" altLang="zh-CN" sz="2800" b="1">
                <a:solidFill>
                  <a:srgbClr val="84582C"/>
                </a:solidFill>
                <a:latin typeface="Calisto MT" pitchFamily="18" charset="0"/>
                <a:ea typeface="宋体" charset="-122"/>
              </a:rPr>
              <a:t>the thistle</a:t>
            </a:r>
            <a:endParaRPr lang="ru-RU" sz="2800" b="1">
              <a:solidFill>
                <a:srgbClr val="84582C"/>
              </a:solidFill>
              <a:latin typeface="Calisto MT" pitchFamily="18" charset="0"/>
            </a:endParaRPr>
          </a:p>
        </p:txBody>
      </p:sp>
      <p:pic>
        <p:nvPicPr>
          <p:cNvPr id="40971" name="Picture 11" descr="fthistle">
            <a:hlinkClick r:id="rId3" action="ppaction://hlinksldjump"/>
          </p:cNvPr>
          <p:cNvPicPr>
            <a:picLocks noChangeAspect="1" noChangeArrowheads="1"/>
          </p:cNvPicPr>
          <p:nvPr/>
        </p:nvPicPr>
        <p:blipFill>
          <a:blip r:embed="rId4"/>
          <a:srcRect/>
          <a:stretch>
            <a:fillRect/>
          </a:stretch>
        </p:blipFill>
        <p:spPr bwMode="auto">
          <a:xfrm>
            <a:off x="5795963" y="188913"/>
            <a:ext cx="2133600" cy="2116137"/>
          </a:xfrm>
          <a:prstGeom prst="rect">
            <a:avLst/>
          </a:prstGeom>
          <a:noFill/>
          <a:ln w="9525">
            <a:noFill/>
            <a:miter lim="800000"/>
            <a:headEnd/>
            <a:tailEnd/>
          </a:ln>
        </p:spPr>
      </p:pic>
      <p:pic>
        <p:nvPicPr>
          <p:cNvPr id="40972" name="Picture 12" descr="thistle"/>
          <p:cNvPicPr>
            <a:picLocks noChangeAspect="1" noChangeArrowheads="1"/>
          </p:cNvPicPr>
          <p:nvPr/>
        </p:nvPicPr>
        <p:blipFill>
          <a:blip r:embed="rId5"/>
          <a:srcRect/>
          <a:stretch>
            <a:fillRect/>
          </a:stretch>
        </p:blipFill>
        <p:spPr bwMode="auto">
          <a:xfrm>
            <a:off x="1600200" y="2133600"/>
            <a:ext cx="1150938" cy="1295400"/>
          </a:xfrm>
          <a:prstGeom prst="rect">
            <a:avLst/>
          </a:prstGeom>
          <a:noFill/>
        </p:spPr>
      </p:pic>
      <p:pic>
        <p:nvPicPr>
          <p:cNvPr id="40973" name="Picture 13" descr="AG00092_"/>
          <p:cNvPicPr>
            <a:picLocks noChangeAspect="1" noChangeArrowheads="1" noCrop="1"/>
          </p:cNvPicPr>
          <p:nvPr/>
        </p:nvPicPr>
        <p:blipFill>
          <a:blip r:embed="rId6"/>
          <a:srcRect/>
          <a:stretch>
            <a:fillRect/>
          </a:stretch>
        </p:blipFill>
        <p:spPr bwMode="auto">
          <a:xfrm rot="3374003">
            <a:off x="221456" y="1378744"/>
            <a:ext cx="1309688"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0971"/>
                                        </p:tgtEl>
                                        <p:attrNameLst>
                                          <p:attrName>style.visibility</p:attrName>
                                        </p:attrNameLst>
                                      </p:cBhvr>
                                      <p:to>
                                        <p:strVal val="visible"/>
                                      </p:to>
                                    </p:set>
                                    <p:animEffect transition="in" filter="barn(inVertical)">
                                      <p:cBhvr>
                                        <p:cTn id="7" dur="2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MAP-GB-weather"/>
          <p:cNvPicPr>
            <a:picLocks noChangeAspect="1" noChangeArrowheads="1"/>
          </p:cNvPicPr>
          <p:nvPr/>
        </p:nvPicPr>
        <p:blipFill>
          <a:blip r:embed="rId2">
            <a:clrChange>
              <a:clrFrom>
                <a:srgbClr val="8A8DF8"/>
              </a:clrFrom>
              <a:clrTo>
                <a:srgbClr val="8A8DF8">
                  <a:alpha val="0"/>
                </a:srgbClr>
              </a:clrTo>
            </a:clrChange>
          </a:blip>
          <a:srcRect/>
          <a:stretch>
            <a:fillRect/>
          </a:stretch>
        </p:blipFill>
        <p:spPr bwMode="auto">
          <a:xfrm>
            <a:off x="971550" y="333375"/>
            <a:ext cx="3657600" cy="4525963"/>
          </a:xfrm>
          <a:prstGeom prst="rect">
            <a:avLst/>
          </a:prstGeom>
          <a:noFill/>
          <a:ln w="9525">
            <a:noFill/>
            <a:miter lim="800000"/>
            <a:headEnd/>
            <a:tailEnd/>
          </a:ln>
        </p:spPr>
      </p:pic>
      <p:sp>
        <p:nvSpPr>
          <p:cNvPr id="47109" name="Rectangle 5"/>
          <p:cNvSpPr>
            <a:spLocks noChangeArrowheads="1"/>
          </p:cNvSpPr>
          <p:nvPr/>
        </p:nvSpPr>
        <p:spPr bwMode="auto">
          <a:xfrm>
            <a:off x="4932363" y="2708275"/>
            <a:ext cx="4038600" cy="2362200"/>
          </a:xfrm>
          <a:prstGeom prst="rect">
            <a:avLst/>
          </a:prstGeom>
          <a:noFill/>
          <a:ln w="9525">
            <a:noFill/>
            <a:miter lim="800000"/>
            <a:headEnd/>
            <a:tailEnd/>
          </a:ln>
          <a:effectLst/>
        </p:spPr>
        <p:txBody>
          <a:bodyPr/>
          <a:lstStyle/>
          <a:p>
            <a:pPr algn="l" eaLnBrk="0" hangingPunct="0"/>
            <a:r>
              <a:rPr lang="en-GB" altLang="zh-CN" sz="3200" b="1">
                <a:solidFill>
                  <a:srgbClr val="84582C"/>
                </a:solidFill>
                <a:latin typeface="Calisto MT" pitchFamily="18" charset="0"/>
                <a:ea typeface="宋体" charset="-122"/>
              </a:rPr>
              <a:t>The national flower of Wales is the daffodil, </a:t>
            </a:r>
            <a:r>
              <a:rPr lang="en-GB" altLang="zh-CN" sz="3200">
                <a:solidFill>
                  <a:srgbClr val="84582C"/>
                </a:solidFill>
                <a:latin typeface="Calisto MT" pitchFamily="18" charset="0"/>
                <a:ea typeface="宋体" charset="-122"/>
              </a:rPr>
              <a:t>which is traditionally worn on St. David’s Day. </a:t>
            </a:r>
            <a:endParaRPr lang="ru-RU" sz="3200">
              <a:solidFill>
                <a:srgbClr val="84582C"/>
              </a:solidFill>
              <a:latin typeface="Calisto MT" pitchFamily="18" charset="0"/>
            </a:endParaRPr>
          </a:p>
        </p:txBody>
      </p:sp>
      <p:sp>
        <p:nvSpPr>
          <p:cNvPr id="47110" name="Text Box 6"/>
          <p:cNvSpPr txBox="1">
            <a:spLocks noChangeArrowheads="1"/>
          </p:cNvSpPr>
          <p:nvPr/>
        </p:nvSpPr>
        <p:spPr bwMode="auto">
          <a:xfrm>
            <a:off x="1547813" y="5734050"/>
            <a:ext cx="1752600" cy="701675"/>
          </a:xfrm>
          <a:prstGeom prst="rect">
            <a:avLst/>
          </a:prstGeom>
          <a:noFill/>
          <a:ln w="9525">
            <a:noFill/>
            <a:miter lim="800000"/>
            <a:headEnd/>
            <a:tailEnd/>
          </a:ln>
          <a:effectLst/>
        </p:spPr>
        <p:txBody>
          <a:bodyPr>
            <a:spAutoFit/>
          </a:bodyPr>
          <a:lstStyle/>
          <a:p>
            <a:pPr algn="l">
              <a:spcBef>
                <a:spcPct val="50000"/>
              </a:spcBef>
            </a:pPr>
            <a:r>
              <a:rPr lang="en-US" sz="4000" b="1">
                <a:solidFill>
                  <a:srgbClr val="CC66FF"/>
                </a:solidFill>
                <a:latin typeface="Lucida Sans Typewriter" pitchFamily="49" charset="0"/>
              </a:rPr>
              <a:t>Wales</a:t>
            </a:r>
            <a:r>
              <a:rPr lang="en-US" sz="3600" b="1">
                <a:solidFill>
                  <a:srgbClr val="CC66FF"/>
                </a:solidFill>
                <a:latin typeface="Lucida Sans Typewriter" pitchFamily="49" charset="0"/>
              </a:rPr>
              <a:t> </a:t>
            </a:r>
            <a:endParaRPr lang="ru-RU">
              <a:solidFill>
                <a:srgbClr val="CC66FF"/>
              </a:solidFill>
              <a:latin typeface="Lucida Sans Typewriter" pitchFamily="49" charset="0"/>
            </a:endParaRPr>
          </a:p>
        </p:txBody>
      </p:sp>
      <p:pic>
        <p:nvPicPr>
          <p:cNvPr id="47111" name="Picture 7" descr="AG00092_"/>
          <p:cNvPicPr>
            <a:picLocks noChangeAspect="1" noChangeArrowheads="1" noCrop="1"/>
          </p:cNvPicPr>
          <p:nvPr/>
        </p:nvPicPr>
        <p:blipFill>
          <a:blip r:embed="rId3"/>
          <a:srcRect/>
          <a:stretch>
            <a:fillRect/>
          </a:stretch>
        </p:blipFill>
        <p:spPr bwMode="auto">
          <a:xfrm rot="-1563451">
            <a:off x="684213" y="4365625"/>
            <a:ext cx="1690687" cy="533400"/>
          </a:xfrm>
          <a:prstGeom prst="rect">
            <a:avLst/>
          </a:prstGeom>
          <a:noFill/>
        </p:spPr>
      </p:pic>
      <p:pic>
        <p:nvPicPr>
          <p:cNvPr id="47112" name="Picture 8" descr="daffodil">
            <a:hlinkClick r:id="rId4" action="ppaction://hlinksldjump"/>
          </p:cNvPr>
          <p:cNvPicPr>
            <a:picLocks noChangeAspect="1" noChangeArrowheads="1"/>
          </p:cNvPicPr>
          <p:nvPr/>
        </p:nvPicPr>
        <p:blipFill>
          <a:blip r:embed="rId5"/>
          <a:srcRect/>
          <a:stretch>
            <a:fillRect/>
          </a:stretch>
        </p:blipFill>
        <p:spPr bwMode="auto">
          <a:xfrm>
            <a:off x="2987675" y="3068638"/>
            <a:ext cx="1066800" cy="987425"/>
          </a:xfrm>
          <a:prstGeom prst="rect">
            <a:avLst/>
          </a:prstGeom>
          <a:noFill/>
          <a:ln w="9525">
            <a:noFill/>
            <a:miter lim="800000"/>
            <a:headEnd/>
            <a:tailEnd/>
          </a:ln>
        </p:spPr>
      </p:pic>
      <p:pic>
        <p:nvPicPr>
          <p:cNvPr id="47113" name="Picture 9" descr="daffodil">
            <a:hlinkClick r:id="rId4" action="ppaction://hlinksldjump"/>
          </p:cNvPr>
          <p:cNvPicPr>
            <a:picLocks noChangeAspect="1" noChangeArrowheads="1"/>
          </p:cNvPicPr>
          <p:nvPr/>
        </p:nvPicPr>
        <p:blipFill>
          <a:blip r:embed="rId5"/>
          <a:srcRect/>
          <a:stretch>
            <a:fillRect/>
          </a:stretch>
        </p:blipFill>
        <p:spPr bwMode="auto">
          <a:xfrm>
            <a:off x="6011863" y="260350"/>
            <a:ext cx="2438400" cy="2257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7112"/>
                                        </p:tgtEl>
                                        <p:attrNameLst>
                                          <p:attrName>style.visibility</p:attrName>
                                        </p:attrNameLst>
                                      </p:cBhvr>
                                      <p:to>
                                        <p:strVal val="visible"/>
                                      </p:to>
                                    </p:set>
                                    <p:animEffect transition="in" filter="barn(inVertical)">
                                      <p:cBhvr>
                                        <p:cTn id="7" dur="2000"/>
                                        <p:tgtEl>
                                          <p:spTgt spid="4711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47113"/>
                                        </p:tgtEl>
                                        <p:attrNameLst>
                                          <p:attrName>style.visibility</p:attrName>
                                        </p:attrNameLst>
                                      </p:cBhvr>
                                      <p:to>
                                        <p:strVal val="visible"/>
                                      </p:to>
                                    </p:set>
                                    <p:animEffect transition="in" filter="barn(inVertical)">
                                      <p:cBhvr>
                                        <p:cTn id="11" dur="20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1181100" y="685800"/>
            <a:ext cx="6781800" cy="1800225"/>
          </a:xfrm>
          <a:prstGeom prst="rect">
            <a:avLst/>
          </a:prstGeom>
          <a:noFill/>
          <a:ln w="9525">
            <a:noFill/>
            <a:miter lim="800000"/>
            <a:headEnd/>
            <a:tailEnd/>
          </a:ln>
          <a:effectLst/>
        </p:spPr>
        <p:txBody>
          <a:bodyPr anchor="ctr">
            <a:spAutoFit/>
          </a:bodyPr>
          <a:lstStyle/>
          <a:p>
            <a:pPr algn="l">
              <a:spcBef>
                <a:spcPct val="0"/>
              </a:spcBef>
            </a:pPr>
            <a:r>
              <a:rPr lang="en-US" sz="2800">
                <a:solidFill>
                  <a:srgbClr val="0909E9"/>
                </a:solidFill>
                <a:latin typeface="Calisto MT" pitchFamily="18" charset="0"/>
              </a:rPr>
              <a:t>The flag of the UK is a combination of the flags of England (the cross of St. George), Scotland (the cross of St. Andrew), and Ireland (the cross of St. Patrick). </a:t>
            </a:r>
          </a:p>
        </p:txBody>
      </p:sp>
      <p:pic>
        <p:nvPicPr>
          <p:cNvPr id="48133" name="Picture 5" descr="Britain's Flag sequence"/>
          <p:cNvPicPr>
            <a:picLocks noChangeAspect="1" noChangeArrowheads="1"/>
          </p:cNvPicPr>
          <p:nvPr/>
        </p:nvPicPr>
        <p:blipFill>
          <a:blip r:embed="rId2" r:link="rId3">
            <a:clrChange>
              <a:clrFrom>
                <a:srgbClr val="FFFFFF"/>
              </a:clrFrom>
              <a:clrTo>
                <a:srgbClr val="FFFFFF">
                  <a:alpha val="0"/>
                </a:srgbClr>
              </a:clrTo>
            </a:clrChange>
          </a:blip>
          <a:srcRect r="2521"/>
          <a:stretch>
            <a:fillRect/>
          </a:stretch>
        </p:blipFill>
        <p:spPr bwMode="auto">
          <a:xfrm>
            <a:off x="152400" y="2924175"/>
            <a:ext cx="8839200" cy="27908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192</TotalTime>
  <Words>877</Words>
  <Application>Microsoft PowerPoint</Application>
  <PresentationFormat>On-screen Show (4:3)</PresentationFormat>
  <Paragraphs>128</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Times New Roman</vt:lpstr>
      <vt:lpstr>Arial</vt:lpstr>
      <vt:lpstr>Wingdings</vt:lpstr>
      <vt:lpstr>Calibri</vt:lpstr>
      <vt:lpstr>Calisto MT</vt:lpstr>
      <vt:lpstr>Lucida Sans Typewriter</vt:lpstr>
      <vt:lpstr>宋体</vt:lpstr>
      <vt:lpstr>Garamond</vt:lpstr>
      <vt:lpstr>Expedition</vt:lpstr>
      <vt:lpstr>WELCOME TO GREAT BRITAIN!</vt:lpstr>
      <vt:lpstr>British Symbols</vt:lpstr>
      <vt:lpstr>Slide 3</vt:lpstr>
      <vt:lpstr>The United Kingdom  of Great Britain  and Northern Ireland </vt:lpstr>
      <vt:lpstr>Slide 5</vt:lpstr>
      <vt:lpstr>Slide 6</vt:lpstr>
      <vt:lpstr>Slide 7</vt:lpstr>
      <vt:lpstr>Slide 8</vt:lpstr>
      <vt:lpstr>Slide 9</vt:lpstr>
      <vt:lpstr>Slide 10</vt:lpstr>
      <vt:lpstr>The flag of Ireland -  St Patrick Cross</vt:lpstr>
      <vt:lpstr>Royal Banner of the King or Queen of the United Kingdom Today.</vt:lpstr>
      <vt:lpstr>The Royal Banner of England</vt:lpstr>
      <vt:lpstr>Scottish Royal banner</vt:lpstr>
      <vt:lpstr>The Welsh flag </vt:lpstr>
      <vt:lpstr>UK Royal Coat-of-Arms </vt:lpstr>
      <vt:lpstr>Trafalgar Square</vt:lpstr>
      <vt:lpstr>Trafalgar Square</vt:lpstr>
      <vt:lpstr>Buckingham Palace</vt:lpstr>
      <vt:lpstr>The Queen of Great Britain</vt:lpstr>
      <vt:lpstr>Westminster Abbey</vt:lpstr>
      <vt:lpstr>Westminster Cathedral</vt:lpstr>
      <vt:lpstr>The Houses of Parliament</vt:lpstr>
      <vt:lpstr>Big Ben</vt:lpstr>
      <vt:lpstr>Tower</vt:lpstr>
      <vt:lpstr>Imperial State Crown</vt:lpstr>
      <vt:lpstr>Beefeaters</vt:lpstr>
      <vt:lpstr>Tower Bridge</vt:lpstr>
      <vt:lpstr>Tower Bridge</vt:lpstr>
      <vt:lpstr>St. Paul’s Cathedral</vt:lpstr>
      <vt:lpstr>Madame Tussauds Waxmuseum</vt:lpstr>
      <vt:lpstr>King Henry VIII with his wives</vt:lpstr>
      <vt:lpstr>Double-deckers</vt:lpstr>
      <vt:lpstr>Taxis</vt:lpstr>
      <vt:lpstr>Telephone booths</vt:lpstr>
      <vt:lpstr>River Thames</vt:lpstr>
      <vt:lpstr>Other British symbols</vt:lpstr>
      <vt:lpstr>Tartan</vt:lpstr>
      <vt:lpstr>British souvenirs</vt:lpstr>
    </vt:vector>
  </TitlesOfParts>
  <Company>Tartu Raatuse Gümnaasium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Tiit Mauer</dc:creator>
  <cp:lastModifiedBy>Windows User</cp:lastModifiedBy>
  <cp:revision>26</cp:revision>
  <cp:lastPrinted>1601-01-01T00:00:00Z</cp:lastPrinted>
  <dcterms:created xsi:type="dcterms:W3CDTF">2001-12-10T12:31:58Z</dcterms:created>
  <dcterms:modified xsi:type="dcterms:W3CDTF">2016-12-31T19:02:15Z</dcterms:modified>
</cp:coreProperties>
</file>