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07.08.2021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07.08.2021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07.08.2021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07.08.2021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07.08.2021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uk.wikipedia.org/wiki/%D0%92%D0%B5%D0%BB%D0%B8%D0%BA%D0%B0_%D0%B4%D0%B5%D0%BF%D1%80%D0%B5%D1%81%D1%96%D1%8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sz="6600" b="1" dirty="0" smtClean="0">
                <a:solidFill>
                  <a:schemeClr val="accent6">
                    <a:lumMod val="50000"/>
                  </a:schemeClr>
                </a:solidFill>
              </a:rPr>
              <a:t>Велика депресія у </a:t>
            </a:r>
            <a:r>
              <a:rPr lang="uk-UA" sz="6600" b="1" dirty="0" err="1" smtClean="0">
                <a:solidFill>
                  <a:schemeClr val="accent6">
                    <a:lumMod val="50000"/>
                  </a:schemeClr>
                </a:solidFill>
              </a:rPr>
              <a:t>Сша</a:t>
            </a:r>
            <a:endParaRPr lang="uk-UA" sz="6600" b="1" dirty="0">
              <a:solidFill>
                <a:schemeClr val="accent6">
                  <a:lumMod val="50000"/>
                </a:schemeClr>
              </a:solidFill>
            </a:endParaRPr>
          </a:p>
        </p:txBody>
      </p:sp>
      <p:sp>
        <p:nvSpPr>
          <p:cNvPr id="3" name="Подзаголовок 2"/>
          <p:cNvSpPr>
            <a:spLocks noGrp="1"/>
          </p:cNvSpPr>
          <p:nvPr>
            <p:ph type="subTitle" idx="1"/>
          </p:nvPr>
        </p:nvSpPr>
        <p:spPr>
          <a:xfrm>
            <a:off x="323528" y="4797152"/>
            <a:ext cx="6400800" cy="1752600"/>
          </a:xfrm>
        </p:spPr>
        <p:txBody>
          <a:bodyPr>
            <a:normAutofit/>
          </a:bodyPr>
          <a:lstStyle/>
          <a:p>
            <a:pPr algn="l"/>
            <a:endParaRPr lang="uk-UA" sz="2000" dirty="0"/>
          </a:p>
        </p:txBody>
      </p:sp>
      <p:pic>
        <p:nvPicPr>
          <p:cNvPr id="137218" name="Picture 2" descr="http://upload.wikimedia.org/wikipedia/commons/thumb/5/54/Lange-MigrantMother02.jpg/300px-Lange-MigrantMother02.jpg"/>
          <p:cNvPicPr>
            <a:picLocks noChangeAspect="1" noChangeArrowheads="1"/>
          </p:cNvPicPr>
          <p:nvPr/>
        </p:nvPicPr>
        <p:blipFill>
          <a:blip r:embed="rId2" cstate="print"/>
          <a:srcRect/>
          <a:stretch>
            <a:fillRect/>
          </a:stretch>
        </p:blipFill>
        <p:spPr bwMode="auto">
          <a:xfrm>
            <a:off x="-180528" y="0"/>
            <a:ext cx="2857500" cy="371475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7218"/>
                                        </p:tgtEl>
                                        <p:attrNameLst>
                                          <p:attrName>style.visibility</p:attrName>
                                        </p:attrNameLst>
                                      </p:cBhvr>
                                      <p:to>
                                        <p:strVal val="visible"/>
                                      </p:to>
                                    </p:set>
                                    <p:animEffect transition="in" filter="wipe(down)">
                                      <p:cBhvr>
                                        <p:cTn id="12" dur="500"/>
                                        <p:tgtEl>
                                          <p:spTgt spid="137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0" name="Picture 6" descr="http://www.edweek.org/media/2009/03/06/24toc-depression_515.jpg"/>
          <p:cNvPicPr>
            <a:picLocks noChangeAspect="1" noChangeArrowheads="1"/>
          </p:cNvPicPr>
          <p:nvPr/>
        </p:nvPicPr>
        <p:blipFill>
          <a:blip r:embed="rId2" cstate="print"/>
          <a:srcRect/>
          <a:stretch>
            <a:fillRect/>
          </a:stretch>
        </p:blipFill>
        <p:spPr bwMode="auto">
          <a:xfrm rot="21257879">
            <a:off x="-42466" y="-248928"/>
            <a:ext cx="5912191" cy="4523114"/>
          </a:xfrm>
          <a:prstGeom prst="rect">
            <a:avLst/>
          </a:prstGeom>
          <a:noFill/>
        </p:spPr>
      </p:pic>
      <p:pic>
        <p:nvPicPr>
          <p:cNvPr id="144386" name="Picture 2" descr="http://nhdjmblacktuesday.weebly.com/uploads/1/6/1/2/16127522/4092190_orig.jpg"/>
          <p:cNvPicPr>
            <a:picLocks noChangeAspect="1" noChangeArrowheads="1"/>
          </p:cNvPicPr>
          <p:nvPr/>
        </p:nvPicPr>
        <p:blipFill>
          <a:blip r:embed="rId3" cstate="print"/>
          <a:srcRect/>
          <a:stretch>
            <a:fillRect/>
          </a:stretch>
        </p:blipFill>
        <p:spPr bwMode="auto">
          <a:xfrm rot="21389052">
            <a:off x="1959277" y="2823231"/>
            <a:ext cx="6206108" cy="422092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wipe(down)">
                                      <p:cBhvr>
                                        <p:cTn id="7" dur="500"/>
                                        <p:tgtEl>
                                          <p:spTgt spid="1443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Effect transition="in" filter="wipe(down)">
                                      <p:cBhvr>
                                        <p:cTn id="12"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8" name="Picture 6" descr="http://relaxic.net/wp-content/uploads/2011/12/Great-depression_024.jpg"/>
          <p:cNvPicPr>
            <a:picLocks noChangeAspect="1" noChangeArrowheads="1"/>
          </p:cNvPicPr>
          <p:nvPr/>
        </p:nvPicPr>
        <p:blipFill>
          <a:blip r:embed="rId2" cstate="print"/>
          <a:srcRect/>
          <a:stretch>
            <a:fillRect/>
          </a:stretch>
        </p:blipFill>
        <p:spPr bwMode="auto">
          <a:xfrm>
            <a:off x="0" y="2600325"/>
            <a:ext cx="6096000" cy="4257675"/>
          </a:xfrm>
          <a:prstGeom prst="rect">
            <a:avLst/>
          </a:prstGeom>
          <a:noFill/>
        </p:spPr>
      </p:pic>
      <p:pic>
        <p:nvPicPr>
          <p:cNvPr id="146434" name="Picture 2" descr="http://www.dezinfo.net/images4/image/05.2012/walker_evans_depression/walker_evans_depression_01.jpg"/>
          <p:cNvPicPr>
            <a:picLocks noChangeAspect="1" noChangeArrowheads="1"/>
          </p:cNvPicPr>
          <p:nvPr/>
        </p:nvPicPr>
        <p:blipFill>
          <a:blip r:embed="rId3" cstate="print"/>
          <a:srcRect/>
          <a:stretch>
            <a:fillRect/>
          </a:stretch>
        </p:blipFill>
        <p:spPr bwMode="auto">
          <a:xfrm>
            <a:off x="3579298" y="0"/>
            <a:ext cx="5564702" cy="3883113"/>
          </a:xfrm>
          <a:prstGeom prst="rect">
            <a:avLst/>
          </a:prstGeom>
          <a:noFill/>
        </p:spPr>
      </p:pic>
      <p:pic>
        <p:nvPicPr>
          <p:cNvPr id="146436" name="Picture 4" descr="http://wiki.kgpi.ru/mediawiki/images/thumb/4/40/Migrant_family800.jpg/300px-Migrant_family800.jpg"/>
          <p:cNvPicPr>
            <a:picLocks noChangeAspect="1" noChangeArrowheads="1"/>
          </p:cNvPicPr>
          <p:nvPr/>
        </p:nvPicPr>
        <p:blipFill>
          <a:blip r:embed="rId4" cstate="print"/>
          <a:srcRect/>
          <a:stretch>
            <a:fillRect/>
          </a:stretch>
        </p:blipFill>
        <p:spPr bwMode="auto">
          <a:xfrm>
            <a:off x="0" y="0"/>
            <a:ext cx="4572000" cy="3337562"/>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8"/>
                                        </p:tgtEl>
                                        <p:attrNameLst>
                                          <p:attrName>style.visibility</p:attrName>
                                        </p:attrNameLst>
                                      </p:cBhvr>
                                      <p:to>
                                        <p:strVal val="visible"/>
                                      </p:to>
                                    </p:set>
                                    <p:anim calcmode="lin" valueType="num">
                                      <p:cBhvr additive="base">
                                        <p:cTn id="7" dur="500" fill="hold"/>
                                        <p:tgtEl>
                                          <p:spTgt spid="146438"/>
                                        </p:tgtEl>
                                        <p:attrNameLst>
                                          <p:attrName>ppt_x</p:attrName>
                                        </p:attrNameLst>
                                      </p:cBhvr>
                                      <p:tavLst>
                                        <p:tav tm="0">
                                          <p:val>
                                            <p:strVal val="#ppt_x"/>
                                          </p:val>
                                        </p:tav>
                                        <p:tav tm="100000">
                                          <p:val>
                                            <p:strVal val="#ppt_x"/>
                                          </p:val>
                                        </p:tav>
                                      </p:tavLst>
                                    </p:anim>
                                    <p:anim calcmode="lin" valueType="num">
                                      <p:cBhvr additive="base">
                                        <p:cTn id="8"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4"/>
                                        </p:tgtEl>
                                        <p:attrNameLst>
                                          <p:attrName>style.visibility</p:attrName>
                                        </p:attrNameLst>
                                      </p:cBhvr>
                                      <p:to>
                                        <p:strVal val="visible"/>
                                      </p:to>
                                    </p:set>
                                    <p:anim calcmode="lin" valueType="num">
                                      <p:cBhvr additive="base">
                                        <p:cTn id="13" dur="500" fill="hold"/>
                                        <p:tgtEl>
                                          <p:spTgt spid="146434"/>
                                        </p:tgtEl>
                                        <p:attrNameLst>
                                          <p:attrName>ppt_x</p:attrName>
                                        </p:attrNameLst>
                                      </p:cBhvr>
                                      <p:tavLst>
                                        <p:tav tm="0">
                                          <p:val>
                                            <p:strVal val="#ppt_x"/>
                                          </p:val>
                                        </p:tav>
                                        <p:tav tm="100000">
                                          <p:val>
                                            <p:strVal val="#ppt_x"/>
                                          </p:val>
                                        </p:tav>
                                      </p:tavLst>
                                    </p:anim>
                                    <p:anim calcmode="lin" valueType="num">
                                      <p:cBhvr additive="base">
                                        <p:cTn id="14" dur="500" fill="hold"/>
                                        <p:tgtEl>
                                          <p:spTgt spid="1464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436"/>
                                        </p:tgtEl>
                                        <p:attrNameLst>
                                          <p:attrName>style.visibility</p:attrName>
                                        </p:attrNameLst>
                                      </p:cBhvr>
                                      <p:to>
                                        <p:strVal val="visible"/>
                                      </p:to>
                                    </p:set>
                                    <p:anim calcmode="lin" valueType="num">
                                      <p:cBhvr additive="base">
                                        <p:cTn id="19" dur="500" fill="hold"/>
                                        <p:tgtEl>
                                          <p:spTgt spid="146436"/>
                                        </p:tgtEl>
                                        <p:attrNameLst>
                                          <p:attrName>ppt_x</p:attrName>
                                        </p:attrNameLst>
                                      </p:cBhvr>
                                      <p:tavLst>
                                        <p:tav tm="0">
                                          <p:val>
                                            <p:strVal val="#ppt_x"/>
                                          </p:val>
                                        </p:tav>
                                        <p:tav tm="100000">
                                          <p:val>
                                            <p:strVal val="#ppt_x"/>
                                          </p:val>
                                        </p:tav>
                                      </p:tavLst>
                                    </p:anim>
                                    <p:anim calcmode="lin" valueType="num">
                                      <p:cBhvr additive="base">
                                        <p:cTn id="20"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vu.ua/uploadfiles/fckeditor/image/KV_all/USA_golodomor_3.jpg"/>
          <p:cNvPicPr>
            <a:picLocks noChangeAspect="1" noChangeArrowheads="1"/>
          </p:cNvPicPr>
          <p:nvPr/>
        </p:nvPicPr>
        <p:blipFill>
          <a:blip r:embed="rId2" cstate="print"/>
          <a:srcRect/>
          <a:stretch>
            <a:fillRect/>
          </a:stretch>
        </p:blipFill>
        <p:spPr bwMode="auto">
          <a:xfrm>
            <a:off x="4572000" y="2533134"/>
            <a:ext cx="4572000" cy="4324866"/>
          </a:xfrm>
          <a:prstGeom prst="rect">
            <a:avLst/>
          </a:prstGeom>
          <a:noFill/>
        </p:spPr>
      </p:pic>
      <p:sp>
        <p:nvSpPr>
          <p:cNvPr id="3" name="Содержимое 2"/>
          <p:cNvSpPr>
            <a:spLocks noGrp="1"/>
          </p:cNvSpPr>
          <p:nvPr>
            <p:ph idx="1"/>
          </p:nvPr>
        </p:nvSpPr>
        <p:spPr>
          <a:xfrm>
            <a:off x="0" y="260648"/>
            <a:ext cx="4608512" cy="6120680"/>
          </a:xfrm>
        </p:spPr>
        <p:txBody>
          <a:bodyPr>
            <a:normAutofit fontScale="85000" lnSpcReduction="20000"/>
          </a:bodyPr>
          <a:lstStyle/>
          <a:p>
            <a:r>
              <a:rPr lang="uk-UA" i="1" dirty="0" smtClean="0"/>
              <a:t>У червні 1937 року, адміністрація Рузвельта скоротила витрати і збільшила оподаткування намагаючись збалансувати федеральний бюджет</a:t>
            </a:r>
            <a:r>
              <a:rPr lang="uk-UA" i="1" baseline="30000" dirty="0" smtClean="0"/>
              <a:t>]</a:t>
            </a:r>
            <a:r>
              <a:rPr lang="uk-UA" i="1" dirty="0" smtClean="0"/>
              <a:t>. В американській економіці знову почалося різке падіння, яке тривало 13 місяців, протягом більшої частини 1938 року. Промислове виробництво протягом кількох місяців знизилося майже на 30 відсотків, а виробництва  товарів тривалого користування ще більше. Безробіття зросло з 14,3 % в 1937 році до 19,0 % в 1938 році, піднявшись з 5 до більш ніж 12 мільйонів на початку 1938 року.</a:t>
            </a:r>
            <a:endParaRPr lang="uk-UA" i="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7458"/>
                                        </p:tgtEl>
                                        <p:attrNameLst>
                                          <p:attrName>style.visibility</p:attrName>
                                        </p:attrNameLst>
                                      </p:cBhvr>
                                      <p:to>
                                        <p:strVal val="visible"/>
                                      </p:to>
                                    </p:set>
                                    <p:animEffect transition="in" filter="wipe(down)">
                                      <p:cBhvr>
                                        <p:cTn id="12"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Наслідки великої депресії</a:t>
            </a:r>
            <a:endParaRPr lang="uk-UA" dirty="0"/>
          </a:p>
        </p:txBody>
      </p:sp>
      <p:sp>
        <p:nvSpPr>
          <p:cNvPr id="4" name="Скругленный прямоугольник 3"/>
          <p:cNvSpPr/>
          <p:nvPr/>
        </p:nvSpPr>
        <p:spPr>
          <a:xfrm>
            <a:off x="611560" y="2132856"/>
            <a:ext cx="3085586" cy="759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кругленный прямоугольник 4"/>
          <p:cNvSpPr/>
          <p:nvPr/>
        </p:nvSpPr>
        <p:spPr>
          <a:xfrm>
            <a:off x="539552" y="3501008"/>
            <a:ext cx="32403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4283968" y="2060848"/>
            <a:ext cx="33843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кругленный прямоугольник 6"/>
          <p:cNvSpPr/>
          <p:nvPr/>
        </p:nvSpPr>
        <p:spPr>
          <a:xfrm>
            <a:off x="539552" y="4725144"/>
            <a:ext cx="31683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кругленный прямоугольник 7"/>
          <p:cNvSpPr/>
          <p:nvPr/>
        </p:nvSpPr>
        <p:spPr>
          <a:xfrm>
            <a:off x="539552" y="5949280"/>
            <a:ext cx="32403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accent6">
                    <a:lumMod val="50000"/>
                  </a:schemeClr>
                </a:solidFill>
              </a:rPr>
              <a:t>У </a:t>
            </a:r>
            <a:r>
              <a:rPr lang="ru-RU" dirty="0" err="1" smtClean="0">
                <a:solidFill>
                  <a:schemeClr val="accent6">
                    <a:lumMod val="50000"/>
                  </a:schemeClr>
                </a:solidFill>
              </a:rPr>
              <a:t>п'ять</a:t>
            </a:r>
            <a:r>
              <a:rPr lang="ru-RU" dirty="0" smtClean="0">
                <a:solidFill>
                  <a:schemeClr val="accent6">
                    <a:lumMod val="50000"/>
                  </a:schemeClr>
                </a:solidFill>
              </a:rPr>
              <a:t> </a:t>
            </a:r>
            <a:r>
              <a:rPr lang="ru-RU" dirty="0" err="1" smtClean="0">
                <a:solidFill>
                  <a:schemeClr val="accent6">
                    <a:lumMod val="50000"/>
                  </a:schemeClr>
                </a:solidFill>
              </a:rPr>
              <a:t>разів</a:t>
            </a:r>
            <a:r>
              <a:rPr lang="ru-RU" dirty="0" smtClean="0">
                <a:solidFill>
                  <a:schemeClr val="accent6">
                    <a:lumMod val="50000"/>
                  </a:schemeClr>
                </a:solidFill>
              </a:rPr>
              <a:t> </a:t>
            </a:r>
            <a:r>
              <a:rPr lang="ru-RU" dirty="0" err="1" smtClean="0">
                <a:solidFill>
                  <a:schemeClr val="accent6">
                    <a:lumMod val="50000"/>
                  </a:schemeClr>
                </a:solidFill>
              </a:rPr>
              <a:t>зменшилося</a:t>
            </a:r>
            <a:r>
              <a:rPr lang="ru-RU" dirty="0" smtClean="0">
                <a:solidFill>
                  <a:schemeClr val="accent6">
                    <a:lumMod val="50000"/>
                  </a:schemeClr>
                </a:solidFill>
              </a:rPr>
              <a:t> </a:t>
            </a:r>
            <a:r>
              <a:rPr lang="ru-RU" dirty="0" err="1" smtClean="0">
                <a:solidFill>
                  <a:schemeClr val="accent6">
                    <a:lumMod val="50000"/>
                  </a:schemeClr>
                </a:solidFill>
              </a:rPr>
              <a:t>виробництво</a:t>
            </a:r>
            <a:r>
              <a:rPr lang="ru-RU" dirty="0" smtClean="0">
                <a:solidFill>
                  <a:schemeClr val="accent6">
                    <a:lumMod val="50000"/>
                  </a:schemeClr>
                </a:solidFill>
              </a:rPr>
              <a:t> </a:t>
            </a:r>
            <a:r>
              <a:rPr lang="ru-RU" dirty="0" err="1" smtClean="0">
                <a:solidFill>
                  <a:schemeClr val="accent6">
                    <a:lumMod val="50000"/>
                  </a:schemeClr>
                </a:solidFill>
              </a:rPr>
              <a:t>автомобілів</a:t>
            </a:r>
            <a:endParaRPr lang="ru-RU" dirty="0">
              <a:solidFill>
                <a:schemeClr val="accent6">
                  <a:lumMod val="50000"/>
                </a:schemeClr>
              </a:solidFill>
            </a:endParaRPr>
          </a:p>
        </p:txBody>
      </p:sp>
      <p:sp>
        <p:nvSpPr>
          <p:cNvPr id="9" name="Скругленный прямоугольник 8"/>
          <p:cNvSpPr/>
          <p:nvPr/>
        </p:nvSpPr>
        <p:spPr>
          <a:xfrm>
            <a:off x="4355976" y="3573016"/>
            <a:ext cx="33123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кругленный прямоугольник 9"/>
          <p:cNvSpPr/>
          <p:nvPr/>
        </p:nvSpPr>
        <p:spPr>
          <a:xfrm>
            <a:off x="4355976" y="5229200"/>
            <a:ext cx="33843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755576" y="2204864"/>
            <a:ext cx="2808312" cy="646331"/>
          </a:xfrm>
          <a:prstGeom prst="rect">
            <a:avLst/>
          </a:prstGeom>
          <a:noFill/>
        </p:spPr>
        <p:txBody>
          <a:bodyPr wrap="square" rtlCol="0">
            <a:spAutoFit/>
          </a:bodyPr>
          <a:lstStyle/>
          <a:p>
            <a:r>
              <a:rPr lang="ru-RU" dirty="0" err="1" smtClean="0">
                <a:solidFill>
                  <a:schemeClr val="accent6">
                    <a:lumMod val="50000"/>
                  </a:schemeClr>
                </a:solidFill>
              </a:rPr>
              <a:t>Було</a:t>
            </a:r>
            <a:r>
              <a:rPr lang="ru-RU" dirty="0" smtClean="0">
                <a:solidFill>
                  <a:schemeClr val="accent6">
                    <a:lumMod val="50000"/>
                  </a:schemeClr>
                </a:solidFill>
              </a:rPr>
              <a:t> </a:t>
            </a:r>
            <a:r>
              <a:rPr lang="ru-RU" dirty="0" err="1" smtClean="0">
                <a:solidFill>
                  <a:schemeClr val="accent6">
                    <a:lumMod val="50000"/>
                  </a:schemeClr>
                </a:solidFill>
              </a:rPr>
              <a:t>закрито</a:t>
            </a:r>
            <a:r>
              <a:rPr lang="ru-RU" dirty="0" smtClean="0">
                <a:solidFill>
                  <a:schemeClr val="accent6">
                    <a:lumMod val="50000"/>
                  </a:schemeClr>
                </a:solidFill>
              </a:rPr>
              <a:t> </a:t>
            </a:r>
            <a:r>
              <a:rPr lang="ru-RU" dirty="0" err="1" smtClean="0">
                <a:solidFill>
                  <a:schemeClr val="accent6">
                    <a:lumMod val="50000"/>
                  </a:schemeClr>
                </a:solidFill>
              </a:rPr>
              <a:t>більше</a:t>
            </a:r>
            <a:r>
              <a:rPr lang="ru-RU" dirty="0" smtClean="0">
                <a:solidFill>
                  <a:schemeClr val="accent6">
                    <a:lumMod val="50000"/>
                  </a:schemeClr>
                </a:solidFill>
              </a:rPr>
              <a:t> як 5 </a:t>
            </a:r>
            <a:r>
              <a:rPr lang="ru-RU" dirty="0" err="1" smtClean="0">
                <a:solidFill>
                  <a:schemeClr val="accent6">
                    <a:lumMod val="50000"/>
                  </a:schemeClr>
                </a:solidFill>
              </a:rPr>
              <a:t>тисяч</a:t>
            </a:r>
            <a:r>
              <a:rPr lang="ru-RU" dirty="0" smtClean="0">
                <a:solidFill>
                  <a:schemeClr val="accent6">
                    <a:lumMod val="50000"/>
                  </a:schemeClr>
                </a:solidFill>
              </a:rPr>
              <a:t> </a:t>
            </a:r>
            <a:r>
              <a:rPr lang="ru-RU" dirty="0" err="1" smtClean="0">
                <a:solidFill>
                  <a:schemeClr val="accent6">
                    <a:lumMod val="50000"/>
                  </a:schemeClr>
                </a:solidFill>
              </a:rPr>
              <a:t>банків</a:t>
            </a:r>
            <a:endParaRPr lang="ru-RU" dirty="0">
              <a:solidFill>
                <a:schemeClr val="accent6">
                  <a:lumMod val="50000"/>
                </a:schemeClr>
              </a:solidFill>
            </a:endParaRPr>
          </a:p>
        </p:txBody>
      </p:sp>
      <p:sp>
        <p:nvSpPr>
          <p:cNvPr id="12" name="TextBox 11"/>
          <p:cNvSpPr txBox="1"/>
          <p:nvPr/>
        </p:nvSpPr>
        <p:spPr>
          <a:xfrm>
            <a:off x="683568" y="3573016"/>
            <a:ext cx="2808312" cy="646331"/>
          </a:xfrm>
          <a:prstGeom prst="rect">
            <a:avLst/>
          </a:prstGeom>
          <a:noFill/>
        </p:spPr>
        <p:txBody>
          <a:bodyPr wrap="square" rtlCol="0">
            <a:spAutoFit/>
          </a:bodyPr>
          <a:lstStyle/>
          <a:p>
            <a:r>
              <a:rPr lang="ru-RU" dirty="0" err="1" smtClean="0">
                <a:solidFill>
                  <a:schemeClr val="accent6">
                    <a:lumMod val="50000"/>
                  </a:schemeClr>
                </a:solidFill>
              </a:rPr>
              <a:t>Акції</a:t>
            </a:r>
            <a:r>
              <a:rPr lang="ru-RU" dirty="0" smtClean="0">
                <a:solidFill>
                  <a:schemeClr val="accent6">
                    <a:lumMod val="50000"/>
                  </a:schemeClr>
                </a:solidFill>
              </a:rPr>
              <a:t> </a:t>
            </a:r>
            <a:r>
              <a:rPr lang="ru-RU" dirty="0" err="1" smtClean="0">
                <a:solidFill>
                  <a:schemeClr val="accent6">
                    <a:lumMod val="50000"/>
                  </a:schemeClr>
                </a:solidFill>
              </a:rPr>
              <a:t>знецінились</a:t>
            </a:r>
            <a:r>
              <a:rPr lang="ru-RU" dirty="0" smtClean="0">
                <a:solidFill>
                  <a:schemeClr val="accent6">
                    <a:lumMod val="50000"/>
                  </a:schemeClr>
                </a:solidFill>
              </a:rPr>
              <a:t> на 40 </a:t>
            </a:r>
            <a:r>
              <a:rPr lang="ru-RU" dirty="0" err="1" smtClean="0">
                <a:solidFill>
                  <a:schemeClr val="accent6">
                    <a:lumMod val="50000"/>
                  </a:schemeClr>
                </a:solidFill>
              </a:rPr>
              <a:t>мільярдів</a:t>
            </a:r>
            <a:r>
              <a:rPr lang="ru-RU" dirty="0" smtClean="0">
                <a:solidFill>
                  <a:schemeClr val="accent6">
                    <a:lumMod val="50000"/>
                  </a:schemeClr>
                </a:solidFill>
              </a:rPr>
              <a:t> </a:t>
            </a:r>
            <a:r>
              <a:rPr lang="ru-RU" dirty="0" err="1" smtClean="0">
                <a:solidFill>
                  <a:schemeClr val="accent6">
                    <a:lumMod val="50000"/>
                  </a:schemeClr>
                </a:solidFill>
              </a:rPr>
              <a:t>долларів</a:t>
            </a:r>
            <a:endParaRPr lang="ru-RU" dirty="0">
              <a:solidFill>
                <a:schemeClr val="accent6">
                  <a:lumMod val="50000"/>
                </a:schemeClr>
              </a:solidFill>
            </a:endParaRPr>
          </a:p>
        </p:txBody>
      </p:sp>
      <p:sp>
        <p:nvSpPr>
          <p:cNvPr id="13" name="TextBox 12"/>
          <p:cNvSpPr txBox="1"/>
          <p:nvPr/>
        </p:nvSpPr>
        <p:spPr>
          <a:xfrm>
            <a:off x="4427984" y="2132856"/>
            <a:ext cx="3024336" cy="923330"/>
          </a:xfrm>
          <a:prstGeom prst="rect">
            <a:avLst/>
          </a:prstGeom>
          <a:noFill/>
        </p:spPr>
        <p:txBody>
          <a:bodyPr wrap="square" rtlCol="0">
            <a:spAutoFit/>
          </a:bodyPr>
          <a:lstStyle/>
          <a:p>
            <a:r>
              <a:rPr lang="uk-UA" dirty="0" smtClean="0">
                <a:solidFill>
                  <a:schemeClr val="accent6">
                    <a:lumMod val="50000"/>
                  </a:schemeClr>
                </a:solidFill>
              </a:rPr>
              <a:t>Внаслідок підвищення рівня інфляції значно зросли ціни</a:t>
            </a:r>
            <a:endParaRPr lang="uk-UA" dirty="0">
              <a:solidFill>
                <a:schemeClr val="accent6">
                  <a:lumMod val="50000"/>
                </a:schemeClr>
              </a:solidFill>
            </a:endParaRPr>
          </a:p>
        </p:txBody>
      </p:sp>
      <p:sp>
        <p:nvSpPr>
          <p:cNvPr id="14" name="TextBox 13"/>
          <p:cNvSpPr txBox="1"/>
          <p:nvPr/>
        </p:nvSpPr>
        <p:spPr>
          <a:xfrm>
            <a:off x="683568" y="4797152"/>
            <a:ext cx="3024336" cy="646331"/>
          </a:xfrm>
          <a:prstGeom prst="rect">
            <a:avLst/>
          </a:prstGeom>
          <a:noFill/>
        </p:spPr>
        <p:txBody>
          <a:bodyPr wrap="square" rtlCol="0">
            <a:spAutoFit/>
          </a:bodyPr>
          <a:lstStyle/>
          <a:p>
            <a:r>
              <a:rPr lang="ru-RU" dirty="0" err="1" smtClean="0">
                <a:solidFill>
                  <a:schemeClr val="accent6">
                    <a:lumMod val="50000"/>
                  </a:schemeClr>
                </a:solidFill>
              </a:rPr>
              <a:t>Промислове</a:t>
            </a:r>
            <a:r>
              <a:rPr lang="ru-RU" dirty="0" smtClean="0">
                <a:solidFill>
                  <a:schemeClr val="accent6">
                    <a:lumMod val="50000"/>
                  </a:schemeClr>
                </a:solidFill>
              </a:rPr>
              <a:t> </a:t>
            </a:r>
            <a:r>
              <a:rPr lang="ru-RU" dirty="0" err="1" smtClean="0">
                <a:solidFill>
                  <a:schemeClr val="accent6">
                    <a:lumMod val="50000"/>
                  </a:schemeClr>
                </a:solidFill>
              </a:rPr>
              <a:t>виробництво</a:t>
            </a:r>
            <a:r>
              <a:rPr lang="ru-RU" dirty="0" smtClean="0">
                <a:solidFill>
                  <a:schemeClr val="accent6">
                    <a:lumMod val="50000"/>
                  </a:schemeClr>
                </a:solidFill>
              </a:rPr>
              <a:t> </a:t>
            </a:r>
            <a:r>
              <a:rPr lang="ru-RU" dirty="0" err="1" smtClean="0">
                <a:solidFill>
                  <a:schemeClr val="accent6">
                    <a:lumMod val="50000"/>
                  </a:schemeClr>
                </a:solidFill>
              </a:rPr>
              <a:t>скоротилося</a:t>
            </a:r>
            <a:r>
              <a:rPr lang="ru-RU" dirty="0" smtClean="0">
                <a:solidFill>
                  <a:schemeClr val="accent6">
                    <a:lumMod val="50000"/>
                  </a:schemeClr>
                </a:solidFill>
              </a:rPr>
              <a:t> на 50 %</a:t>
            </a:r>
            <a:endParaRPr lang="ru-RU" dirty="0">
              <a:solidFill>
                <a:schemeClr val="accent6">
                  <a:lumMod val="50000"/>
                </a:schemeClr>
              </a:solidFill>
            </a:endParaRPr>
          </a:p>
        </p:txBody>
      </p:sp>
      <p:sp>
        <p:nvSpPr>
          <p:cNvPr id="15" name="TextBox 14"/>
          <p:cNvSpPr txBox="1"/>
          <p:nvPr/>
        </p:nvSpPr>
        <p:spPr>
          <a:xfrm>
            <a:off x="4499992" y="3645024"/>
            <a:ext cx="3024336" cy="923330"/>
          </a:xfrm>
          <a:prstGeom prst="rect">
            <a:avLst/>
          </a:prstGeom>
          <a:noFill/>
        </p:spPr>
        <p:txBody>
          <a:bodyPr wrap="square" rtlCol="0">
            <a:spAutoFit/>
          </a:bodyPr>
          <a:lstStyle/>
          <a:p>
            <a:r>
              <a:rPr lang="ru-RU" dirty="0" smtClean="0">
                <a:solidFill>
                  <a:schemeClr val="accent6">
                    <a:lumMod val="50000"/>
                  </a:schemeClr>
                </a:solidFill>
              </a:rPr>
              <a:t>12 </a:t>
            </a:r>
            <a:r>
              <a:rPr lang="ru-RU" dirty="0" err="1" smtClean="0">
                <a:solidFill>
                  <a:schemeClr val="accent6">
                    <a:lumMod val="50000"/>
                  </a:schemeClr>
                </a:solidFill>
              </a:rPr>
              <a:t>мільйонів</a:t>
            </a:r>
            <a:r>
              <a:rPr lang="ru-RU" dirty="0" smtClean="0">
                <a:solidFill>
                  <a:schemeClr val="accent6">
                    <a:lumMod val="50000"/>
                  </a:schemeClr>
                </a:solidFill>
              </a:rPr>
              <a:t> </a:t>
            </a:r>
            <a:r>
              <a:rPr lang="ru-RU" dirty="0" err="1" smtClean="0">
                <a:solidFill>
                  <a:schemeClr val="accent6">
                    <a:lumMod val="50000"/>
                  </a:schemeClr>
                </a:solidFill>
              </a:rPr>
              <a:t>безробітних</a:t>
            </a:r>
            <a:r>
              <a:rPr lang="ru-RU" dirty="0" smtClean="0">
                <a:solidFill>
                  <a:schemeClr val="accent6">
                    <a:lumMod val="50000"/>
                  </a:schemeClr>
                </a:solidFill>
              </a:rPr>
              <a:t> (у </a:t>
            </a:r>
            <a:r>
              <a:rPr lang="ru-RU" dirty="0" err="1" smtClean="0">
                <a:solidFill>
                  <a:schemeClr val="accent6">
                    <a:lumMod val="50000"/>
                  </a:schemeClr>
                </a:solidFill>
              </a:rPr>
              <a:t>піковий</a:t>
            </a:r>
            <a:r>
              <a:rPr lang="ru-RU" dirty="0" smtClean="0">
                <a:solidFill>
                  <a:schemeClr val="accent6">
                    <a:lumMod val="50000"/>
                  </a:schemeClr>
                </a:solidFill>
              </a:rPr>
              <a:t> момент </a:t>
            </a:r>
            <a:r>
              <a:rPr lang="ru-RU" dirty="0" err="1" smtClean="0">
                <a:solidFill>
                  <a:schemeClr val="accent6">
                    <a:lumMod val="50000"/>
                  </a:schemeClr>
                </a:solidFill>
              </a:rPr>
              <a:t>кризи</a:t>
            </a:r>
            <a:r>
              <a:rPr lang="ru-RU" dirty="0" smtClean="0">
                <a:solidFill>
                  <a:schemeClr val="accent6">
                    <a:lumMod val="50000"/>
                  </a:schemeClr>
                </a:solidFill>
              </a:rPr>
              <a:t> — 15 </a:t>
            </a:r>
            <a:r>
              <a:rPr lang="ru-RU" dirty="0" err="1" smtClean="0">
                <a:solidFill>
                  <a:schemeClr val="accent6">
                    <a:lumMod val="50000"/>
                  </a:schemeClr>
                </a:solidFill>
              </a:rPr>
              <a:t>мільйонів</a:t>
            </a:r>
            <a:r>
              <a:rPr lang="ru-RU" dirty="0" smtClean="0">
                <a:solidFill>
                  <a:schemeClr val="accent6">
                    <a:lumMod val="50000"/>
                  </a:schemeClr>
                </a:solidFill>
              </a:rPr>
              <a:t>)</a:t>
            </a:r>
            <a:endParaRPr lang="ru-RU" dirty="0">
              <a:solidFill>
                <a:schemeClr val="accent6">
                  <a:lumMod val="50000"/>
                </a:schemeClr>
              </a:solidFill>
            </a:endParaRPr>
          </a:p>
        </p:txBody>
      </p:sp>
      <p:sp>
        <p:nvSpPr>
          <p:cNvPr id="16" name="TextBox 15"/>
          <p:cNvSpPr txBox="1"/>
          <p:nvPr/>
        </p:nvSpPr>
        <p:spPr>
          <a:xfrm>
            <a:off x="4499992" y="5301208"/>
            <a:ext cx="3168352" cy="1200329"/>
          </a:xfrm>
          <a:prstGeom prst="rect">
            <a:avLst/>
          </a:prstGeom>
          <a:noFill/>
        </p:spPr>
        <p:txBody>
          <a:bodyPr wrap="square" rtlCol="0">
            <a:spAutoFit/>
          </a:bodyPr>
          <a:lstStyle/>
          <a:p>
            <a:r>
              <a:rPr lang="ru-RU" dirty="0" smtClean="0">
                <a:solidFill>
                  <a:schemeClr val="accent6">
                    <a:lumMod val="50000"/>
                  </a:schemeClr>
                </a:solidFill>
              </a:rPr>
              <a:t>5 </a:t>
            </a:r>
            <a:r>
              <a:rPr lang="ru-RU" dirty="0" err="1" smtClean="0">
                <a:solidFill>
                  <a:schemeClr val="accent6">
                    <a:lumMod val="50000"/>
                  </a:schemeClr>
                </a:solidFill>
              </a:rPr>
              <a:t>мільйонів</a:t>
            </a:r>
            <a:r>
              <a:rPr lang="ru-RU" dirty="0" smtClean="0">
                <a:solidFill>
                  <a:schemeClr val="accent6">
                    <a:lumMod val="50000"/>
                  </a:schemeClr>
                </a:solidFill>
              </a:rPr>
              <a:t> </a:t>
            </a:r>
            <a:r>
              <a:rPr lang="ru-RU" dirty="0" err="1" smtClean="0">
                <a:solidFill>
                  <a:schemeClr val="accent6">
                    <a:lumMod val="50000"/>
                  </a:schemeClr>
                </a:solidFill>
              </a:rPr>
              <a:t>американських</a:t>
            </a:r>
            <a:r>
              <a:rPr lang="ru-RU" dirty="0" smtClean="0">
                <a:solidFill>
                  <a:schemeClr val="accent6">
                    <a:lumMod val="50000"/>
                  </a:schemeClr>
                </a:solidFill>
              </a:rPr>
              <a:t> </a:t>
            </a:r>
            <a:r>
              <a:rPr lang="ru-RU" dirty="0" err="1" smtClean="0">
                <a:solidFill>
                  <a:schemeClr val="accent6">
                    <a:lumMod val="50000"/>
                  </a:schemeClr>
                </a:solidFill>
              </a:rPr>
              <a:t>фермерів</a:t>
            </a:r>
            <a:r>
              <a:rPr lang="ru-RU" dirty="0" smtClean="0">
                <a:solidFill>
                  <a:schemeClr val="accent6">
                    <a:lumMod val="50000"/>
                  </a:schemeClr>
                </a:solidFill>
              </a:rPr>
              <a:t> </a:t>
            </a:r>
            <a:r>
              <a:rPr lang="ru-RU" dirty="0" err="1" smtClean="0">
                <a:solidFill>
                  <a:schemeClr val="accent6">
                    <a:lumMod val="50000"/>
                  </a:schemeClr>
                </a:solidFill>
              </a:rPr>
              <a:t>були</a:t>
            </a:r>
            <a:r>
              <a:rPr lang="ru-RU" dirty="0" smtClean="0">
                <a:solidFill>
                  <a:schemeClr val="accent6">
                    <a:lumMod val="50000"/>
                  </a:schemeClr>
                </a:solidFill>
              </a:rPr>
              <a:t> </a:t>
            </a:r>
            <a:r>
              <a:rPr lang="ru-RU" dirty="0" err="1" smtClean="0">
                <a:solidFill>
                  <a:schemeClr val="accent6">
                    <a:lumMod val="50000"/>
                  </a:schemeClr>
                </a:solidFill>
              </a:rPr>
              <a:t>позбавлені</a:t>
            </a:r>
            <a:r>
              <a:rPr lang="ru-RU" dirty="0" smtClean="0">
                <a:solidFill>
                  <a:schemeClr val="accent6">
                    <a:lumMod val="50000"/>
                  </a:schemeClr>
                </a:solidFill>
              </a:rPr>
              <a:t> </a:t>
            </a:r>
            <a:r>
              <a:rPr lang="ru-RU" dirty="0" err="1" smtClean="0">
                <a:solidFill>
                  <a:schemeClr val="accent6">
                    <a:lumMod val="50000"/>
                  </a:schemeClr>
                </a:solidFill>
              </a:rPr>
              <a:t>господарства</a:t>
            </a:r>
            <a:r>
              <a:rPr lang="ru-RU" dirty="0" smtClean="0">
                <a:solidFill>
                  <a:schemeClr val="accent6">
                    <a:lumMod val="50000"/>
                  </a:schemeClr>
                </a:solidFill>
              </a:rPr>
              <a:t> </a:t>
            </a:r>
            <a:r>
              <a:rPr lang="ru-RU" dirty="0" err="1" smtClean="0">
                <a:solidFill>
                  <a:schemeClr val="accent6">
                    <a:lumMod val="50000"/>
                  </a:schemeClr>
                </a:solidFill>
              </a:rPr>
              <a:t>і</a:t>
            </a:r>
            <a:r>
              <a:rPr lang="ru-RU" dirty="0" smtClean="0">
                <a:solidFill>
                  <a:schemeClr val="accent6">
                    <a:lumMod val="50000"/>
                  </a:schemeClr>
                </a:solidFill>
              </a:rPr>
              <a:t> </a:t>
            </a:r>
            <a:r>
              <a:rPr lang="ru-RU" dirty="0" err="1" smtClean="0">
                <a:solidFill>
                  <a:schemeClr val="accent6">
                    <a:lumMod val="50000"/>
                  </a:schemeClr>
                </a:solidFill>
              </a:rPr>
              <a:t>землі</a:t>
            </a:r>
            <a:r>
              <a:rPr lang="ru-RU" dirty="0" smtClean="0">
                <a:solidFill>
                  <a:schemeClr val="accent6">
                    <a:lumMod val="50000"/>
                  </a:schemeClr>
                </a:solidFill>
              </a:rPr>
              <a:t> за </a:t>
            </a:r>
            <a:r>
              <a:rPr lang="ru-RU" dirty="0" err="1" smtClean="0">
                <a:solidFill>
                  <a:schemeClr val="accent6">
                    <a:lumMod val="50000"/>
                  </a:schemeClr>
                </a:solidFill>
              </a:rPr>
              <a:t>несплату</a:t>
            </a:r>
            <a:r>
              <a:rPr lang="ru-RU" dirty="0" smtClean="0">
                <a:solidFill>
                  <a:schemeClr val="accent6">
                    <a:lumMod val="50000"/>
                  </a:schemeClr>
                </a:solidFill>
              </a:rPr>
              <a:t> </a:t>
            </a:r>
            <a:r>
              <a:rPr lang="ru-RU" dirty="0" err="1" smtClean="0">
                <a:solidFill>
                  <a:schemeClr val="accent6">
                    <a:lumMod val="50000"/>
                  </a:schemeClr>
                </a:solidFill>
              </a:rPr>
              <a:t>боргів</a:t>
            </a:r>
            <a:r>
              <a:rPr lang="ru-RU" dirty="0" smtClean="0">
                <a:solidFill>
                  <a:schemeClr val="accent6">
                    <a:lumMod val="50000"/>
                  </a:schemeClr>
                </a:solidFill>
              </a:rPr>
              <a:t>.</a:t>
            </a:r>
            <a:endParaRPr lang="ru-RU" dirty="0">
              <a:solidFill>
                <a:schemeClr val="accent6">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wipe(down)">
                                      <p:cBhvr>
                                        <p:cTn id="22" dur="500"/>
                                        <p:tgtEl>
                                          <p:spTgt spid="8">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down)">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dow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down)">
                                      <p:cBhvr>
                                        <p:cTn id="4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1" grpId="0" build="allAtOnce"/>
      <p:bldP spid="12" grpId="0" build="allAtOnce"/>
      <p:bldP spid="13" grpId="0" build="allAtOnce"/>
      <p:bldP spid="14" grpId="0" build="allAtOnce"/>
      <p:bldP spid="15" grpId="0" build="allAtOnce"/>
      <p:bldP spid="1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3754760" cy="5979064"/>
          </a:xfrm>
        </p:spPr>
        <p:txBody>
          <a:bodyPr>
            <a:normAutofit fontScale="77500" lnSpcReduction="20000"/>
          </a:bodyPr>
          <a:lstStyle/>
          <a:p>
            <a:r>
              <a:rPr lang="uk-UA" i="1" dirty="0" smtClean="0"/>
              <a:t>"Велика Депресія" 1929-33 років мала великі наслідки для подальшого розвитку країни. Вперше уряд США впровадив такі заходи, як державне втручання в економіку та державний контроль монополій. Також вперше були розроблені масштабні соціальні програми для ліквідації великої прірви між багатими та бідними. Ці нові заходи суттєво змінили обличчя американської економіки та американського капіталу, що особливо стане помітним в наступні десятиліття.</a:t>
            </a:r>
            <a:endParaRPr lang="uk-UA" i="1" dirty="0"/>
          </a:p>
        </p:txBody>
      </p:sp>
      <p:pic>
        <p:nvPicPr>
          <p:cNvPr id="148482" name="Picture 2" descr="http://argumenti-bg.com/imgs/economics/great-depression-390x292.jpg"/>
          <p:cNvPicPr>
            <a:picLocks noChangeAspect="1" noChangeArrowheads="1"/>
          </p:cNvPicPr>
          <p:nvPr/>
        </p:nvPicPr>
        <p:blipFill>
          <a:blip r:embed="rId2" cstate="print"/>
          <a:srcRect/>
          <a:stretch>
            <a:fillRect/>
          </a:stretch>
        </p:blipFill>
        <p:spPr bwMode="auto">
          <a:xfrm>
            <a:off x="4355976" y="3645024"/>
            <a:ext cx="3714750" cy="2781300"/>
          </a:xfrm>
          <a:prstGeom prst="rect">
            <a:avLst/>
          </a:prstGeom>
          <a:noFill/>
        </p:spPr>
      </p:pic>
      <p:pic>
        <p:nvPicPr>
          <p:cNvPr id="148484" name="Picture 4" descr="http://school.xvatit.com/images/thumb/8/83/Image182.jpeg/460px-Image182.jpeg"/>
          <p:cNvPicPr>
            <a:picLocks noChangeAspect="1" noChangeArrowheads="1"/>
          </p:cNvPicPr>
          <p:nvPr/>
        </p:nvPicPr>
        <p:blipFill>
          <a:blip r:embed="rId3" cstate="print"/>
          <a:srcRect/>
          <a:stretch>
            <a:fillRect/>
          </a:stretch>
        </p:blipFill>
        <p:spPr bwMode="auto">
          <a:xfrm>
            <a:off x="4211960" y="548680"/>
            <a:ext cx="3885637" cy="282131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2"/>
                                        </p:tgtEl>
                                        <p:attrNameLst>
                                          <p:attrName>style.visibility</p:attrName>
                                        </p:attrNameLst>
                                      </p:cBhvr>
                                      <p:to>
                                        <p:strVal val="visible"/>
                                      </p:to>
                                    </p:set>
                                    <p:animEffect transition="in" filter="fade">
                                      <p:cBhvr>
                                        <p:cTn id="12" dur="2000"/>
                                        <p:tgtEl>
                                          <p:spTgt spid="1484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4"/>
                                        </p:tgtEl>
                                        <p:attrNameLst>
                                          <p:attrName>style.visibility</p:attrName>
                                        </p:attrNameLst>
                                      </p:cBhvr>
                                      <p:to>
                                        <p:strVal val="visible"/>
                                      </p:to>
                                    </p:set>
                                    <p:animEffect transition="in" filter="fade">
                                      <p:cBhvr>
                                        <p:cTn id="17" dur="20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282992">
            <a:off x="504792" y="2895772"/>
            <a:ext cx="7239000" cy="1143000"/>
          </a:xfrm>
        </p:spPr>
        <p:txBody>
          <a:bodyPr>
            <a:normAutofit/>
          </a:bodyPr>
          <a:lstStyle/>
          <a:p>
            <a:r>
              <a:rPr lang="uk-UA" sz="6000" u="sng" dirty="0" smtClean="0"/>
              <a:t>Дякую за увагу.</a:t>
            </a:r>
            <a:endParaRPr lang="uk-UA" sz="6000" u="sng"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6480720" cy="1754326"/>
          </a:xfrm>
          <a:prstGeom prst="rect">
            <a:avLst/>
          </a:prstGeom>
          <a:noFill/>
        </p:spPr>
        <p:txBody>
          <a:bodyPr wrap="square" rtlCol="0">
            <a:spAutoFit/>
          </a:bodyPr>
          <a:lstStyle/>
          <a:p>
            <a:r>
              <a:rPr lang="ru-RU" dirty="0" smtClean="0"/>
              <a:t>"</a:t>
            </a:r>
            <a:r>
              <a:rPr lang="ru-RU" i="1" dirty="0" smtClean="0"/>
              <a:t>Велика Депресія" </a:t>
            </a:r>
            <a:r>
              <a:rPr lang="ru-RU" i="1" dirty="0" err="1" smtClean="0"/>
              <a:t>найпомітнішою</a:t>
            </a:r>
            <a:r>
              <a:rPr lang="ru-RU" i="1" dirty="0" smtClean="0"/>
              <a:t> </a:t>
            </a:r>
            <a:r>
              <a:rPr lang="ru-RU" i="1" dirty="0" err="1" smtClean="0"/>
              <a:t>була</a:t>
            </a:r>
            <a:r>
              <a:rPr lang="ru-RU" i="1" dirty="0" smtClean="0"/>
              <a:t> у США. Тут вона </a:t>
            </a:r>
            <a:r>
              <a:rPr lang="ru-RU" i="1" dirty="0" err="1" smtClean="0"/>
              <a:t>тривала</a:t>
            </a:r>
            <a:r>
              <a:rPr lang="ru-RU" i="1" dirty="0" smtClean="0"/>
              <a:t> </a:t>
            </a:r>
            <a:r>
              <a:rPr lang="ru-RU" i="1" dirty="0" err="1" smtClean="0"/>
              <a:t>з</a:t>
            </a:r>
            <a:r>
              <a:rPr lang="ru-RU" i="1" dirty="0" smtClean="0"/>
              <a:t> </a:t>
            </a:r>
            <a:r>
              <a:rPr lang="ru-RU" i="1" dirty="0" err="1" smtClean="0"/>
              <a:t>жовтня</a:t>
            </a:r>
            <a:r>
              <a:rPr lang="ru-RU" i="1" dirty="0" smtClean="0"/>
              <a:t> 1929 р. до 1940 р. Наступила </a:t>
            </a:r>
            <a:r>
              <a:rPr lang="ru-RU" i="1" dirty="0" err="1" smtClean="0"/>
              <a:t>відразу</a:t>
            </a:r>
            <a:r>
              <a:rPr lang="ru-RU" i="1" dirty="0" smtClean="0"/>
              <a:t> </a:t>
            </a:r>
            <a:r>
              <a:rPr lang="ru-RU" i="1" dirty="0" err="1" smtClean="0"/>
              <a:t>після</a:t>
            </a:r>
            <a:r>
              <a:rPr lang="ru-RU" i="1" dirty="0" smtClean="0"/>
              <a:t> </a:t>
            </a:r>
            <a:r>
              <a:rPr lang="ru-RU" i="1" dirty="0" err="1" smtClean="0"/>
              <a:t>періоду</a:t>
            </a:r>
            <a:r>
              <a:rPr lang="ru-RU" i="1" dirty="0" smtClean="0"/>
              <a:t> «нової </a:t>
            </a:r>
            <a:r>
              <a:rPr lang="ru-RU" i="1" dirty="0" err="1" smtClean="0"/>
              <a:t>ери</a:t>
            </a:r>
            <a:r>
              <a:rPr lang="ru-RU" i="1" dirty="0" smtClean="0"/>
              <a:t>» в </a:t>
            </a:r>
            <a:r>
              <a:rPr lang="ru-RU" i="1" dirty="0" err="1" smtClean="0"/>
              <a:t>історії</a:t>
            </a:r>
            <a:r>
              <a:rPr lang="ru-RU" i="1" dirty="0" smtClean="0"/>
              <a:t> США, яка </a:t>
            </a:r>
            <a:r>
              <a:rPr lang="ru-RU" i="1" dirty="0" err="1" smtClean="0"/>
              <a:t>була</a:t>
            </a:r>
            <a:r>
              <a:rPr lang="ru-RU" i="1" dirty="0" smtClean="0"/>
              <a:t> характерною </a:t>
            </a:r>
            <a:r>
              <a:rPr lang="ru-RU" i="1" dirty="0" err="1" smtClean="0"/>
              <a:t>значними</a:t>
            </a:r>
            <a:r>
              <a:rPr lang="ru-RU" i="1" dirty="0" smtClean="0"/>
              <a:t> </a:t>
            </a:r>
            <a:r>
              <a:rPr lang="ru-RU" i="1" dirty="0" err="1" smtClean="0"/>
              <a:t>економічними</a:t>
            </a:r>
            <a:r>
              <a:rPr lang="ru-RU" i="1" dirty="0" smtClean="0"/>
              <a:t> </a:t>
            </a:r>
            <a:r>
              <a:rPr lang="ru-RU" i="1" dirty="0" err="1" smtClean="0"/>
              <a:t>успіхами</a:t>
            </a:r>
            <a:r>
              <a:rPr lang="ru-RU" i="1" dirty="0" smtClean="0"/>
              <a:t>. Основною причиною «</a:t>
            </a:r>
            <a:r>
              <a:rPr lang="ru-RU" i="1" dirty="0" err="1" smtClean="0"/>
              <a:t>Великої</a:t>
            </a:r>
            <a:r>
              <a:rPr lang="ru-RU" i="1" dirty="0" smtClean="0"/>
              <a:t> </a:t>
            </a:r>
            <a:r>
              <a:rPr lang="ru-RU" i="1" dirty="0" err="1" smtClean="0"/>
              <a:t>Депресії</a:t>
            </a:r>
            <a:r>
              <a:rPr lang="ru-RU" i="1" dirty="0" smtClean="0"/>
              <a:t>» </a:t>
            </a:r>
            <a:r>
              <a:rPr lang="ru-RU" i="1" dirty="0" err="1" smtClean="0"/>
              <a:t>називають</a:t>
            </a:r>
            <a:r>
              <a:rPr lang="ru-RU" i="1" dirty="0" smtClean="0"/>
              <a:t> кризу </a:t>
            </a:r>
            <a:r>
              <a:rPr lang="ru-RU" i="1" dirty="0" err="1" smtClean="0"/>
              <a:t>перевиробництва</a:t>
            </a:r>
            <a:r>
              <a:rPr lang="ru-RU" i="1" dirty="0" smtClean="0"/>
              <a:t>.</a:t>
            </a:r>
            <a:endParaRPr lang="uk-UA" i="1" dirty="0"/>
          </a:p>
        </p:txBody>
      </p:sp>
      <p:pic>
        <p:nvPicPr>
          <p:cNvPr id="1026" name="Picture 2" descr="https://encrypted-tbn0.gstatic.com/images?q=tbn:ANd9GcSLzGk8iWxGOu8QI2roN0vq40Hi3AcyVrRFjfP8Qal4TJ1n1Uvv"/>
          <p:cNvPicPr>
            <a:picLocks noChangeAspect="1" noChangeArrowheads="1"/>
          </p:cNvPicPr>
          <p:nvPr/>
        </p:nvPicPr>
        <p:blipFill>
          <a:blip r:embed="rId2" cstate="print"/>
          <a:srcRect/>
          <a:stretch>
            <a:fillRect/>
          </a:stretch>
        </p:blipFill>
        <p:spPr bwMode="auto">
          <a:xfrm>
            <a:off x="1008398" y="2996952"/>
            <a:ext cx="5954158" cy="3024336"/>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239000" cy="1143000"/>
          </a:xfrm>
        </p:spPr>
        <p:txBody>
          <a:bodyPr>
            <a:normAutofit fontScale="90000"/>
          </a:bodyPr>
          <a:lstStyle/>
          <a:p>
            <a:pPr algn="ctr"/>
            <a:r>
              <a:rPr lang="uk-UA" dirty="0" smtClean="0"/>
              <a:t>Головні Причина великої депресії</a:t>
            </a:r>
            <a:endParaRPr lang="uk-UA" dirty="0"/>
          </a:p>
        </p:txBody>
      </p:sp>
      <p:sp>
        <p:nvSpPr>
          <p:cNvPr id="4" name="Скругленный прямоугольник 3"/>
          <p:cNvSpPr/>
          <p:nvPr/>
        </p:nvSpPr>
        <p:spPr>
          <a:xfrm>
            <a:off x="395536" y="2492896"/>
            <a:ext cx="25202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кругленный прямоугольник 4"/>
          <p:cNvSpPr/>
          <p:nvPr/>
        </p:nvSpPr>
        <p:spPr>
          <a:xfrm>
            <a:off x="395536" y="1268760"/>
            <a:ext cx="252028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251520" y="3429000"/>
            <a:ext cx="273630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кругленный прямоугольник 6"/>
          <p:cNvSpPr/>
          <p:nvPr/>
        </p:nvSpPr>
        <p:spPr>
          <a:xfrm>
            <a:off x="2987824" y="1988840"/>
            <a:ext cx="2736304"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539552" y="2636912"/>
            <a:ext cx="2376264" cy="369332"/>
          </a:xfrm>
          <a:prstGeom prst="rect">
            <a:avLst/>
          </a:prstGeom>
          <a:noFill/>
        </p:spPr>
        <p:txBody>
          <a:bodyPr wrap="square" rtlCol="0">
            <a:spAutoFit/>
          </a:bodyPr>
          <a:lstStyle/>
          <a:p>
            <a:r>
              <a:rPr lang="uk-UA" b="1" dirty="0" smtClean="0">
                <a:solidFill>
                  <a:schemeClr val="accent6">
                    <a:lumMod val="50000"/>
                  </a:schemeClr>
                </a:solidFill>
              </a:rPr>
              <a:t>Перевиробництво</a:t>
            </a:r>
            <a:endParaRPr lang="uk-UA" b="1" dirty="0">
              <a:solidFill>
                <a:schemeClr val="accent6">
                  <a:lumMod val="50000"/>
                </a:schemeClr>
              </a:solidFill>
            </a:endParaRPr>
          </a:p>
        </p:txBody>
      </p:sp>
      <p:sp>
        <p:nvSpPr>
          <p:cNvPr id="9" name="TextBox 8"/>
          <p:cNvSpPr txBox="1"/>
          <p:nvPr/>
        </p:nvSpPr>
        <p:spPr>
          <a:xfrm>
            <a:off x="467544" y="1412776"/>
            <a:ext cx="2232248" cy="646331"/>
          </a:xfrm>
          <a:prstGeom prst="rect">
            <a:avLst/>
          </a:prstGeom>
          <a:noFill/>
        </p:spPr>
        <p:txBody>
          <a:bodyPr wrap="square" rtlCol="0">
            <a:spAutoFit/>
          </a:bodyPr>
          <a:lstStyle/>
          <a:p>
            <a:r>
              <a:rPr lang="uk-UA" b="1" dirty="0" smtClean="0">
                <a:solidFill>
                  <a:schemeClr val="accent6">
                    <a:lumMod val="50000"/>
                  </a:schemeClr>
                </a:solidFill>
              </a:rPr>
              <a:t>Надання дешевих кредитів</a:t>
            </a:r>
            <a:endParaRPr lang="uk-UA" b="1" dirty="0">
              <a:solidFill>
                <a:schemeClr val="accent6">
                  <a:lumMod val="50000"/>
                </a:schemeClr>
              </a:solidFill>
            </a:endParaRPr>
          </a:p>
        </p:txBody>
      </p:sp>
      <p:sp>
        <p:nvSpPr>
          <p:cNvPr id="10" name="TextBox 9"/>
          <p:cNvSpPr txBox="1"/>
          <p:nvPr/>
        </p:nvSpPr>
        <p:spPr>
          <a:xfrm>
            <a:off x="467544" y="3717032"/>
            <a:ext cx="2304256" cy="2308324"/>
          </a:xfrm>
          <a:prstGeom prst="rect">
            <a:avLst/>
          </a:prstGeom>
          <a:noFill/>
        </p:spPr>
        <p:txBody>
          <a:bodyPr wrap="square" rtlCol="0">
            <a:spAutoFit/>
          </a:bodyPr>
          <a:lstStyle/>
          <a:p>
            <a:r>
              <a:rPr lang="ru-RU" b="1" dirty="0" err="1" smtClean="0">
                <a:solidFill>
                  <a:schemeClr val="accent6">
                    <a:lumMod val="50000"/>
                  </a:schemeClr>
                </a:solidFill>
              </a:rPr>
              <a:t>Вигідна</a:t>
            </a:r>
            <a:r>
              <a:rPr lang="ru-RU" b="1" dirty="0" smtClean="0">
                <a:solidFill>
                  <a:schemeClr val="accent6">
                    <a:lumMod val="50000"/>
                  </a:schemeClr>
                </a:solidFill>
              </a:rPr>
              <a:t> </a:t>
            </a:r>
            <a:r>
              <a:rPr lang="ru-RU" b="1" dirty="0" err="1" smtClean="0">
                <a:solidFill>
                  <a:schemeClr val="accent6">
                    <a:lumMod val="50000"/>
                  </a:schemeClr>
                </a:solidFill>
              </a:rPr>
              <a:t>позиція</a:t>
            </a:r>
            <a:r>
              <a:rPr lang="ru-RU" b="1" dirty="0" smtClean="0">
                <a:solidFill>
                  <a:schemeClr val="accent6">
                    <a:lumMod val="50000"/>
                  </a:schemeClr>
                </a:solidFill>
              </a:rPr>
              <a:t> США у </a:t>
            </a:r>
            <a:r>
              <a:rPr lang="ru-RU" b="1" dirty="0" err="1" smtClean="0">
                <a:solidFill>
                  <a:schemeClr val="accent6">
                    <a:lumMod val="50000"/>
                  </a:schemeClr>
                </a:solidFill>
              </a:rPr>
              <a:t>Першій</a:t>
            </a:r>
            <a:r>
              <a:rPr lang="ru-RU" b="1" dirty="0" smtClean="0">
                <a:solidFill>
                  <a:schemeClr val="accent6">
                    <a:lumMod val="50000"/>
                  </a:schemeClr>
                </a:solidFill>
              </a:rPr>
              <a:t> </a:t>
            </a:r>
            <a:r>
              <a:rPr lang="ru-RU" b="1" dirty="0" err="1" smtClean="0">
                <a:solidFill>
                  <a:schemeClr val="accent6">
                    <a:lumMod val="50000"/>
                  </a:schemeClr>
                </a:solidFill>
              </a:rPr>
              <a:t>Світовій</a:t>
            </a:r>
            <a:r>
              <a:rPr lang="ru-RU" b="1" dirty="0" smtClean="0">
                <a:solidFill>
                  <a:schemeClr val="accent6">
                    <a:lumMod val="50000"/>
                  </a:schemeClr>
                </a:solidFill>
              </a:rPr>
              <a:t> </a:t>
            </a:r>
            <a:r>
              <a:rPr lang="ru-RU" b="1" dirty="0" err="1" smtClean="0">
                <a:solidFill>
                  <a:schemeClr val="accent6">
                    <a:lumMod val="50000"/>
                  </a:schemeClr>
                </a:solidFill>
              </a:rPr>
              <a:t>війні</a:t>
            </a:r>
            <a:r>
              <a:rPr lang="ru-RU" b="1" dirty="0" smtClean="0">
                <a:solidFill>
                  <a:schemeClr val="accent6">
                    <a:lumMod val="50000"/>
                  </a:schemeClr>
                </a:solidFill>
              </a:rPr>
              <a:t> </a:t>
            </a:r>
            <a:r>
              <a:rPr lang="ru-RU" b="1" dirty="0" err="1" smtClean="0">
                <a:solidFill>
                  <a:schemeClr val="accent6">
                    <a:lumMod val="50000"/>
                  </a:schemeClr>
                </a:solidFill>
              </a:rPr>
              <a:t>призвело</a:t>
            </a:r>
            <a:r>
              <a:rPr lang="ru-RU" b="1" dirty="0" smtClean="0">
                <a:solidFill>
                  <a:schemeClr val="accent6">
                    <a:lumMod val="50000"/>
                  </a:schemeClr>
                </a:solidFill>
              </a:rPr>
              <a:t> до </a:t>
            </a:r>
            <a:r>
              <a:rPr lang="ru-RU" b="1" dirty="0" err="1" smtClean="0">
                <a:solidFill>
                  <a:schemeClr val="accent6">
                    <a:lumMod val="50000"/>
                  </a:schemeClr>
                </a:solidFill>
              </a:rPr>
              <a:t>значного</a:t>
            </a:r>
            <a:r>
              <a:rPr lang="ru-RU" b="1" dirty="0" smtClean="0">
                <a:solidFill>
                  <a:schemeClr val="accent6">
                    <a:lumMod val="50000"/>
                  </a:schemeClr>
                </a:solidFill>
              </a:rPr>
              <a:t> </a:t>
            </a:r>
            <a:r>
              <a:rPr lang="ru-RU" b="1" dirty="0" err="1" smtClean="0">
                <a:solidFill>
                  <a:schemeClr val="accent6">
                    <a:lumMod val="50000"/>
                  </a:schemeClr>
                </a:solidFill>
              </a:rPr>
              <a:t>зросту</a:t>
            </a:r>
            <a:r>
              <a:rPr lang="ru-RU" b="1" dirty="0" smtClean="0">
                <a:solidFill>
                  <a:schemeClr val="accent6">
                    <a:lumMod val="50000"/>
                  </a:schemeClr>
                </a:solidFill>
              </a:rPr>
              <a:t> </a:t>
            </a:r>
            <a:r>
              <a:rPr lang="ru-RU" b="1" dirty="0" err="1" smtClean="0">
                <a:solidFill>
                  <a:schemeClr val="accent6">
                    <a:lumMod val="50000"/>
                  </a:schemeClr>
                </a:solidFill>
              </a:rPr>
              <a:t>економіки</a:t>
            </a:r>
            <a:r>
              <a:rPr lang="ru-RU" b="1" dirty="0" smtClean="0">
                <a:solidFill>
                  <a:schemeClr val="accent6">
                    <a:lumMod val="50000"/>
                  </a:schemeClr>
                </a:solidFill>
              </a:rPr>
              <a:t>, особливо </a:t>
            </a:r>
            <a:r>
              <a:rPr lang="ru-RU" b="1" dirty="0" err="1" smtClean="0">
                <a:solidFill>
                  <a:schemeClr val="accent6">
                    <a:lumMod val="50000"/>
                  </a:schemeClr>
                </a:solidFill>
              </a:rPr>
              <a:t>галузь</a:t>
            </a:r>
            <a:r>
              <a:rPr lang="ru-RU" b="1" dirty="0" smtClean="0">
                <a:solidFill>
                  <a:schemeClr val="accent6">
                    <a:lumMod val="50000"/>
                  </a:schemeClr>
                </a:solidFill>
              </a:rPr>
              <a:t> ВПК</a:t>
            </a:r>
            <a:endParaRPr lang="uk-UA" b="1" dirty="0">
              <a:solidFill>
                <a:schemeClr val="accent6">
                  <a:lumMod val="50000"/>
                </a:schemeClr>
              </a:solidFill>
            </a:endParaRPr>
          </a:p>
        </p:txBody>
      </p:sp>
      <p:sp>
        <p:nvSpPr>
          <p:cNvPr id="11" name="TextBox 10"/>
          <p:cNvSpPr txBox="1"/>
          <p:nvPr/>
        </p:nvSpPr>
        <p:spPr>
          <a:xfrm>
            <a:off x="3203848" y="2276872"/>
            <a:ext cx="2376264" cy="2031325"/>
          </a:xfrm>
          <a:prstGeom prst="rect">
            <a:avLst/>
          </a:prstGeom>
          <a:noFill/>
        </p:spPr>
        <p:txBody>
          <a:bodyPr wrap="square" rtlCol="0">
            <a:spAutoFit/>
          </a:bodyPr>
          <a:lstStyle/>
          <a:p>
            <a:r>
              <a:rPr lang="ru-RU" b="1" dirty="0" smtClean="0">
                <a:solidFill>
                  <a:schemeClr val="accent6">
                    <a:lumMod val="50000"/>
                  </a:schemeClr>
                </a:solidFill>
              </a:rPr>
              <a:t> </a:t>
            </a:r>
            <a:r>
              <a:rPr lang="ru-RU" b="1" dirty="0" err="1" smtClean="0">
                <a:solidFill>
                  <a:schemeClr val="accent6">
                    <a:lumMod val="50000"/>
                  </a:schemeClr>
                </a:solidFill>
              </a:rPr>
              <a:t>Непомірно</a:t>
            </a:r>
            <a:r>
              <a:rPr lang="ru-RU" b="1" dirty="0" smtClean="0">
                <a:solidFill>
                  <a:schemeClr val="accent6">
                    <a:lumMod val="50000"/>
                  </a:schemeClr>
                </a:solidFill>
              </a:rPr>
              <a:t> </a:t>
            </a:r>
            <a:r>
              <a:rPr lang="ru-RU" b="1" dirty="0" err="1" smtClean="0">
                <a:solidFill>
                  <a:schemeClr val="accent6">
                    <a:lumMod val="50000"/>
                  </a:schemeClr>
                </a:solidFill>
              </a:rPr>
              <a:t>великі</a:t>
            </a:r>
            <a:r>
              <a:rPr lang="ru-RU" b="1" dirty="0" smtClean="0">
                <a:solidFill>
                  <a:schemeClr val="accent6">
                    <a:lumMod val="50000"/>
                  </a:schemeClr>
                </a:solidFill>
              </a:rPr>
              <a:t> </a:t>
            </a:r>
            <a:r>
              <a:rPr lang="ru-RU" b="1" dirty="0" err="1" smtClean="0">
                <a:solidFill>
                  <a:schemeClr val="accent6">
                    <a:lumMod val="50000"/>
                  </a:schemeClr>
                </a:solidFill>
              </a:rPr>
              <a:t>пільги</a:t>
            </a:r>
            <a:r>
              <a:rPr lang="ru-RU" b="1" dirty="0" smtClean="0">
                <a:solidFill>
                  <a:schemeClr val="accent6">
                    <a:lumMod val="50000"/>
                  </a:schemeClr>
                </a:solidFill>
              </a:rPr>
              <a:t> </a:t>
            </a:r>
            <a:r>
              <a:rPr lang="ru-RU" b="1" dirty="0" err="1" smtClean="0">
                <a:solidFill>
                  <a:schemeClr val="accent6">
                    <a:lumMod val="50000"/>
                  </a:schemeClr>
                </a:solidFill>
              </a:rPr>
              <a:t>монополіям</a:t>
            </a:r>
            <a:r>
              <a:rPr lang="ru-RU" b="1" dirty="0" smtClean="0">
                <a:solidFill>
                  <a:schemeClr val="accent6">
                    <a:lumMod val="50000"/>
                  </a:schemeClr>
                </a:solidFill>
              </a:rPr>
              <a:t> </a:t>
            </a:r>
            <a:r>
              <a:rPr lang="ru-RU" b="1" dirty="0" err="1" smtClean="0">
                <a:solidFill>
                  <a:schemeClr val="accent6">
                    <a:lumMod val="50000"/>
                  </a:schemeClr>
                </a:solidFill>
              </a:rPr>
              <a:t>призвели</a:t>
            </a:r>
            <a:r>
              <a:rPr lang="ru-RU" b="1" dirty="0" smtClean="0">
                <a:solidFill>
                  <a:schemeClr val="accent6">
                    <a:lumMod val="50000"/>
                  </a:schemeClr>
                </a:solidFill>
              </a:rPr>
              <a:t> до того, </a:t>
            </a:r>
            <a:r>
              <a:rPr lang="ru-RU" b="1" dirty="0" err="1" smtClean="0">
                <a:solidFill>
                  <a:schemeClr val="accent6">
                    <a:lumMod val="50000"/>
                  </a:schemeClr>
                </a:solidFill>
              </a:rPr>
              <a:t>що</a:t>
            </a:r>
            <a:r>
              <a:rPr lang="ru-RU" b="1" dirty="0" smtClean="0">
                <a:solidFill>
                  <a:schemeClr val="accent6">
                    <a:lumMod val="50000"/>
                  </a:schemeClr>
                </a:solidFill>
              </a:rPr>
              <a:t> вони </a:t>
            </a:r>
            <a:r>
              <a:rPr lang="ru-RU" b="1" dirty="0" err="1" smtClean="0">
                <a:solidFill>
                  <a:schemeClr val="accent6">
                    <a:lumMod val="50000"/>
                  </a:schemeClr>
                </a:solidFill>
              </a:rPr>
              <a:t>диктували</a:t>
            </a:r>
            <a:r>
              <a:rPr lang="ru-RU" b="1" dirty="0" smtClean="0">
                <a:solidFill>
                  <a:schemeClr val="accent6">
                    <a:lumMod val="50000"/>
                  </a:schemeClr>
                </a:solidFill>
              </a:rPr>
              <a:t> </a:t>
            </a:r>
            <a:r>
              <a:rPr lang="ru-RU" b="1" dirty="0" err="1" smtClean="0">
                <a:solidFill>
                  <a:schemeClr val="accent6">
                    <a:lumMod val="50000"/>
                  </a:schemeClr>
                </a:solidFill>
              </a:rPr>
              <a:t>ціни</a:t>
            </a:r>
            <a:r>
              <a:rPr lang="ru-RU" b="1" dirty="0" smtClean="0">
                <a:solidFill>
                  <a:schemeClr val="accent6">
                    <a:lumMod val="50000"/>
                  </a:schemeClr>
                </a:solidFill>
              </a:rPr>
              <a:t> на </a:t>
            </a:r>
            <a:r>
              <a:rPr lang="ru-RU" b="1" dirty="0" err="1" smtClean="0">
                <a:solidFill>
                  <a:schemeClr val="accent6">
                    <a:lumMod val="50000"/>
                  </a:schemeClr>
                </a:solidFill>
              </a:rPr>
              <a:t>сировину</a:t>
            </a:r>
            <a:r>
              <a:rPr lang="ru-RU" b="1" dirty="0" smtClean="0">
                <a:solidFill>
                  <a:schemeClr val="accent6">
                    <a:lumMod val="50000"/>
                  </a:schemeClr>
                </a:solidFill>
              </a:rPr>
              <a:t> </a:t>
            </a:r>
            <a:r>
              <a:rPr lang="ru-RU" b="1" dirty="0" err="1" smtClean="0">
                <a:solidFill>
                  <a:schemeClr val="accent6">
                    <a:lumMod val="50000"/>
                  </a:schemeClr>
                </a:solidFill>
              </a:rPr>
              <a:t>і</a:t>
            </a:r>
            <a:r>
              <a:rPr lang="ru-RU" b="1" dirty="0" smtClean="0">
                <a:solidFill>
                  <a:schemeClr val="accent6">
                    <a:lumMod val="50000"/>
                  </a:schemeClr>
                </a:solidFill>
              </a:rPr>
              <a:t> </a:t>
            </a:r>
            <a:r>
              <a:rPr lang="ru-RU" b="1" dirty="0" err="1" smtClean="0">
                <a:solidFill>
                  <a:schemeClr val="accent6">
                    <a:lumMod val="50000"/>
                  </a:schemeClr>
                </a:solidFill>
              </a:rPr>
              <a:t>на</a:t>
            </a:r>
            <a:r>
              <a:rPr lang="ru-RU" b="1" dirty="0" smtClean="0">
                <a:solidFill>
                  <a:schemeClr val="accent6">
                    <a:lumMod val="50000"/>
                  </a:schemeClr>
                </a:solidFill>
              </a:rPr>
              <a:t> </a:t>
            </a:r>
            <a:r>
              <a:rPr lang="ru-RU" b="1" dirty="0" err="1" smtClean="0">
                <a:solidFill>
                  <a:schemeClr val="accent6">
                    <a:lumMod val="50000"/>
                  </a:schemeClr>
                </a:solidFill>
              </a:rPr>
              <a:t>готову</a:t>
            </a:r>
            <a:r>
              <a:rPr lang="ru-RU" b="1" dirty="0" smtClean="0">
                <a:solidFill>
                  <a:schemeClr val="accent6">
                    <a:lumMod val="50000"/>
                  </a:schemeClr>
                </a:solidFill>
              </a:rPr>
              <a:t> </a:t>
            </a:r>
            <a:r>
              <a:rPr lang="ru-RU" b="1" dirty="0" err="1" smtClean="0">
                <a:solidFill>
                  <a:schemeClr val="accent6">
                    <a:lumMod val="50000"/>
                  </a:schemeClr>
                </a:solidFill>
              </a:rPr>
              <a:t>продукцію</a:t>
            </a:r>
            <a:endParaRPr lang="uk-UA" b="1" dirty="0">
              <a:solidFill>
                <a:schemeClr val="accent6">
                  <a:lumMod val="50000"/>
                </a:schemeClr>
              </a:solidFill>
            </a:endParaRPr>
          </a:p>
        </p:txBody>
      </p:sp>
      <p:sp>
        <p:nvSpPr>
          <p:cNvPr id="12" name="Скругленный прямоугольник 11"/>
          <p:cNvSpPr/>
          <p:nvPr/>
        </p:nvSpPr>
        <p:spPr>
          <a:xfrm>
            <a:off x="5724128" y="1988840"/>
            <a:ext cx="2520280"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Box 12"/>
          <p:cNvSpPr txBox="1"/>
          <p:nvPr/>
        </p:nvSpPr>
        <p:spPr>
          <a:xfrm>
            <a:off x="5940152" y="2276872"/>
            <a:ext cx="2160240" cy="3693319"/>
          </a:xfrm>
          <a:prstGeom prst="rect">
            <a:avLst/>
          </a:prstGeom>
          <a:noFill/>
        </p:spPr>
        <p:txBody>
          <a:bodyPr wrap="square" rtlCol="0">
            <a:spAutoFit/>
          </a:bodyPr>
          <a:lstStyle/>
          <a:p>
            <a:r>
              <a:rPr lang="ru-RU" b="1" dirty="0" smtClean="0">
                <a:solidFill>
                  <a:schemeClr val="accent6">
                    <a:lumMod val="50000"/>
                  </a:schemeClr>
                </a:solidFill>
              </a:rPr>
              <a:t>У </a:t>
            </a:r>
            <a:r>
              <a:rPr lang="ru-RU" b="1" dirty="0" err="1" smtClean="0">
                <a:solidFill>
                  <a:schemeClr val="accent6">
                    <a:lumMod val="50000"/>
                  </a:schemeClr>
                </a:solidFill>
              </a:rPr>
              <a:t>відповідь</a:t>
            </a:r>
            <a:r>
              <a:rPr lang="ru-RU" b="1" dirty="0" smtClean="0">
                <a:solidFill>
                  <a:schemeClr val="accent6">
                    <a:lumMod val="50000"/>
                  </a:schemeClr>
                </a:solidFill>
              </a:rPr>
              <a:t> на </a:t>
            </a:r>
            <a:r>
              <a:rPr lang="ru-RU" b="1" dirty="0" err="1" smtClean="0">
                <a:solidFill>
                  <a:schemeClr val="accent6">
                    <a:lumMod val="50000"/>
                  </a:schemeClr>
                </a:solidFill>
              </a:rPr>
              <a:t>прийняті</a:t>
            </a:r>
            <a:r>
              <a:rPr lang="ru-RU" b="1" dirty="0" smtClean="0">
                <a:solidFill>
                  <a:schemeClr val="accent6">
                    <a:lumMod val="50000"/>
                  </a:schemeClr>
                </a:solidFill>
              </a:rPr>
              <a:t> в США </a:t>
            </a:r>
            <a:r>
              <a:rPr lang="ru-RU" b="1" dirty="0" err="1" smtClean="0">
                <a:solidFill>
                  <a:schemeClr val="accent6">
                    <a:lumMod val="50000"/>
                  </a:schemeClr>
                </a:solidFill>
              </a:rPr>
              <a:t>закони</a:t>
            </a:r>
            <a:r>
              <a:rPr lang="ru-RU" b="1" dirty="0" smtClean="0">
                <a:solidFill>
                  <a:schemeClr val="accent6">
                    <a:lumMod val="50000"/>
                  </a:schemeClr>
                </a:solidFill>
              </a:rPr>
              <a:t>, </a:t>
            </a:r>
            <a:r>
              <a:rPr lang="ru-RU" b="1" dirty="0" err="1" smtClean="0">
                <a:solidFill>
                  <a:schemeClr val="accent6">
                    <a:lumMod val="50000"/>
                  </a:schemeClr>
                </a:solidFill>
              </a:rPr>
              <a:t>спрямовані</a:t>
            </a:r>
            <a:r>
              <a:rPr lang="ru-RU" b="1" dirty="0" smtClean="0">
                <a:solidFill>
                  <a:schemeClr val="accent6">
                    <a:lumMod val="50000"/>
                  </a:schemeClr>
                </a:solidFill>
              </a:rPr>
              <a:t> на </a:t>
            </a:r>
            <a:r>
              <a:rPr lang="ru-RU" b="1" dirty="0" err="1" smtClean="0">
                <a:solidFill>
                  <a:schemeClr val="accent6">
                    <a:lumMod val="50000"/>
                  </a:schemeClr>
                </a:solidFill>
              </a:rPr>
              <a:t>захист</a:t>
            </a:r>
            <a:r>
              <a:rPr lang="ru-RU" b="1" dirty="0" smtClean="0">
                <a:solidFill>
                  <a:schemeClr val="accent6">
                    <a:lumMod val="50000"/>
                  </a:schemeClr>
                </a:solidFill>
              </a:rPr>
              <a:t> </a:t>
            </a:r>
            <a:r>
              <a:rPr lang="ru-RU" b="1" dirty="0" err="1" smtClean="0">
                <a:solidFill>
                  <a:schemeClr val="accent6">
                    <a:lumMod val="50000"/>
                  </a:schemeClr>
                </a:solidFill>
              </a:rPr>
              <a:t>американського</a:t>
            </a:r>
            <a:r>
              <a:rPr lang="ru-RU" b="1" dirty="0" smtClean="0">
                <a:solidFill>
                  <a:schemeClr val="accent6">
                    <a:lumMod val="50000"/>
                  </a:schemeClr>
                </a:solidFill>
              </a:rPr>
              <a:t> </a:t>
            </a:r>
            <a:r>
              <a:rPr lang="ru-RU" b="1" dirty="0" err="1" smtClean="0">
                <a:solidFill>
                  <a:schemeClr val="accent6">
                    <a:lumMod val="50000"/>
                  </a:schemeClr>
                </a:solidFill>
              </a:rPr>
              <a:t>виробника</a:t>
            </a:r>
            <a:r>
              <a:rPr lang="ru-RU" b="1" dirty="0" smtClean="0">
                <a:solidFill>
                  <a:schemeClr val="accent6">
                    <a:lumMod val="50000"/>
                  </a:schemeClr>
                </a:solidFill>
              </a:rPr>
              <a:t>, </a:t>
            </a:r>
            <a:r>
              <a:rPr lang="ru-RU" b="1" dirty="0" err="1" smtClean="0">
                <a:solidFill>
                  <a:schemeClr val="accent6">
                    <a:lumMod val="50000"/>
                  </a:schemeClr>
                </a:solidFill>
              </a:rPr>
              <a:t>європейські</a:t>
            </a:r>
            <a:r>
              <a:rPr lang="ru-RU" b="1" dirty="0" smtClean="0">
                <a:solidFill>
                  <a:schemeClr val="accent6">
                    <a:lumMod val="50000"/>
                  </a:schemeClr>
                </a:solidFill>
              </a:rPr>
              <a:t> </a:t>
            </a:r>
            <a:r>
              <a:rPr lang="ru-RU" b="1" dirty="0" err="1" smtClean="0">
                <a:solidFill>
                  <a:schemeClr val="accent6">
                    <a:lumMod val="50000"/>
                  </a:schemeClr>
                </a:solidFill>
              </a:rPr>
              <a:t>країни</a:t>
            </a:r>
            <a:r>
              <a:rPr lang="ru-RU" b="1" dirty="0" smtClean="0">
                <a:solidFill>
                  <a:schemeClr val="accent6">
                    <a:lumMod val="50000"/>
                  </a:schemeClr>
                </a:solidFill>
              </a:rPr>
              <a:t> </a:t>
            </a:r>
            <a:r>
              <a:rPr lang="ru-RU" b="1" dirty="0" err="1" smtClean="0">
                <a:solidFill>
                  <a:schemeClr val="accent6">
                    <a:lumMod val="50000"/>
                  </a:schemeClr>
                </a:solidFill>
              </a:rPr>
              <a:t>також</a:t>
            </a:r>
            <a:r>
              <a:rPr lang="ru-RU" b="1" dirty="0" smtClean="0">
                <a:solidFill>
                  <a:schemeClr val="accent6">
                    <a:lumMod val="50000"/>
                  </a:schemeClr>
                </a:solidFill>
              </a:rPr>
              <a:t> </a:t>
            </a:r>
            <a:r>
              <a:rPr lang="ru-RU" b="1" dirty="0" err="1" smtClean="0">
                <a:solidFill>
                  <a:schemeClr val="accent6">
                    <a:lumMod val="50000"/>
                  </a:schemeClr>
                </a:solidFill>
              </a:rPr>
              <a:t>закрили</a:t>
            </a:r>
            <a:r>
              <a:rPr lang="ru-RU" b="1" dirty="0" smtClean="0">
                <a:solidFill>
                  <a:schemeClr val="accent6">
                    <a:lumMod val="50000"/>
                  </a:schemeClr>
                </a:solidFill>
              </a:rPr>
              <a:t> </a:t>
            </a:r>
            <a:r>
              <a:rPr lang="ru-RU" b="1" dirty="0" err="1" smtClean="0">
                <a:solidFill>
                  <a:schemeClr val="accent6">
                    <a:lumMod val="50000"/>
                  </a:schemeClr>
                </a:solidFill>
              </a:rPr>
              <a:t>свої</a:t>
            </a:r>
            <a:r>
              <a:rPr lang="ru-RU" b="1" dirty="0" smtClean="0">
                <a:solidFill>
                  <a:schemeClr val="accent6">
                    <a:lumMod val="50000"/>
                  </a:schemeClr>
                </a:solidFill>
              </a:rPr>
              <a:t> ринки для </a:t>
            </a:r>
            <a:r>
              <a:rPr lang="ru-RU" b="1" dirty="0" err="1" smtClean="0">
                <a:solidFill>
                  <a:schemeClr val="accent6">
                    <a:lumMod val="50000"/>
                  </a:schemeClr>
                </a:solidFill>
              </a:rPr>
              <a:t>американських</a:t>
            </a:r>
            <a:r>
              <a:rPr lang="ru-RU" b="1" dirty="0" smtClean="0">
                <a:solidFill>
                  <a:schemeClr val="accent6">
                    <a:lumMod val="50000"/>
                  </a:schemeClr>
                </a:solidFill>
              </a:rPr>
              <a:t> </a:t>
            </a:r>
            <a:r>
              <a:rPr lang="ru-RU" b="1" dirty="0" err="1" smtClean="0">
                <a:solidFill>
                  <a:schemeClr val="accent6">
                    <a:lumMod val="50000"/>
                  </a:schemeClr>
                </a:solidFill>
              </a:rPr>
              <a:t>товарів</a:t>
            </a:r>
            <a:r>
              <a:rPr lang="ru-RU" b="1" dirty="0" smtClean="0">
                <a:solidFill>
                  <a:schemeClr val="accent6">
                    <a:lumMod val="50000"/>
                  </a:schemeClr>
                </a:solidFill>
              </a:rPr>
              <a:t> </a:t>
            </a:r>
            <a:r>
              <a:rPr lang="ru-RU" b="1" dirty="0" err="1" smtClean="0">
                <a:solidFill>
                  <a:schemeClr val="accent6">
                    <a:lumMod val="50000"/>
                  </a:schemeClr>
                </a:solidFill>
              </a:rPr>
              <a:t>і</a:t>
            </a:r>
            <a:r>
              <a:rPr lang="ru-RU" b="1" dirty="0" smtClean="0">
                <a:solidFill>
                  <a:schemeClr val="accent6">
                    <a:lumMod val="50000"/>
                  </a:schemeClr>
                </a:solidFill>
              </a:rPr>
              <a:t> </a:t>
            </a:r>
            <a:r>
              <a:rPr lang="ru-RU" b="1" dirty="0" err="1" smtClean="0">
                <a:solidFill>
                  <a:schemeClr val="accent6">
                    <a:lumMod val="50000"/>
                  </a:schemeClr>
                </a:solidFill>
              </a:rPr>
              <a:t>послуг</a:t>
            </a:r>
            <a:endParaRPr lang="uk-UA" b="1" dirty="0">
              <a:solidFill>
                <a:schemeClr val="accent6">
                  <a:lumMod val="50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allAtOnce"/>
      <p:bldP spid="9" grpId="0" build="allAtOnce"/>
      <p:bldP spid="10" grpId="0" build="allAtOnce"/>
      <p:bldP spid="11" grpId="0" build="allAtOnce"/>
      <p:bldP spid="1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acms.sl.nsw.gov.au/_DAMl/image/17/139/hood_04368r.jpg"/>
          <p:cNvPicPr>
            <a:picLocks noChangeAspect="1" noChangeArrowheads="1"/>
          </p:cNvPicPr>
          <p:nvPr/>
        </p:nvPicPr>
        <p:blipFill>
          <a:blip r:embed="rId2" cstate="print"/>
          <a:srcRect/>
          <a:stretch>
            <a:fillRect/>
          </a:stretch>
        </p:blipFill>
        <p:spPr bwMode="auto">
          <a:xfrm>
            <a:off x="0" y="0"/>
            <a:ext cx="5976664" cy="4557207"/>
          </a:xfrm>
          <a:prstGeom prst="rect">
            <a:avLst/>
          </a:prstGeom>
          <a:noFill/>
        </p:spPr>
      </p:pic>
      <p:pic>
        <p:nvPicPr>
          <p:cNvPr id="138244" name="Picture 4" descr="http://img13.nnm.ru/imagez/gallery/e/6/5/d/4/e65d4eefe27cd2ecde8e7ff29253ec16_full.jpg"/>
          <p:cNvPicPr>
            <a:picLocks noChangeAspect="1" noChangeArrowheads="1"/>
          </p:cNvPicPr>
          <p:nvPr/>
        </p:nvPicPr>
        <p:blipFill>
          <a:blip r:embed="rId3" cstate="print"/>
          <a:srcRect/>
          <a:stretch>
            <a:fillRect/>
          </a:stretch>
        </p:blipFill>
        <p:spPr bwMode="auto">
          <a:xfrm>
            <a:off x="4411208" y="2708920"/>
            <a:ext cx="4732791" cy="41490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ipe(down)">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wipe(down)">
                                      <p:cBhvr>
                                        <p:cTn id="12"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7571184" cy="5907056"/>
          </a:xfrm>
        </p:spPr>
        <p:txBody>
          <a:bodyPr>
            <a:normAutofit fontScale="77500" lnSpcReduction="20000"/>
          </a:bodyPr>
          <a:lstStyle/>
          <a:p>
            <a:r>
              <a:rPr lang="uk-UA" i="1" dirty="0" smtClean="0"/>
              <a:t>З 3 вересня почався перший спад на біржі. Ціни впали приблизно на 17% протягом місяця. Наступного тижня вони відновилися більш ніж наполовину. Ринок в той час був нестабільним – економіст і головний редактор «Уолл-Стріт </a:t>
            </a:r>
            <a:r>
              <a:rPr lang="uk-UA" i="1" dirty="0" err="1" smtClean="0"/>
              <a:t>Джорнал</a:t>
            </a:r>
            <a:r>
              <a:rPr lang="uk-UA" i="1" dirty="0" smtClean="0"/>
              <a:t>» </a:t>
            </a:r>
            <a:r>
              <a:rPr lang="uk-UA" i="1" dirty="0" err="1" smtClean="0"/>
              <a:t>Джуд</a:t>
            </a:r>
            <a:r>
              <a:rPr lang="uk-UA" i="1" dirty="0" smtClean="0"/>
              <a:t> </a:t>
            </a:r>
            <a:r>
              <a:rPr lang="uk-UA" i="1" dirty="0" err="1" smtClean="0"/>
              <a:t>Венніскі</a:t>
            </a:r>
            <a:r>
              <a:rPr lang="uk-UA" i="1" dirty="0" smtClean="0"/>
              <a:t> пов’язує таку ситуацію з обговоренням Митного акту </a:t>
            </a:r>
            <a:r>
              <a:rPr lang="uk-UA" i="1" dirty="0" err="1" smtClean="0"/>
              <a:t>Смута-Хоулі</a:t>
            </a:r>
            <a:r>
              <a:rPr lang="uk-UA" i="1" dirty="0" smtClean="0"/>
              <a:t>.</a:t>
            </a:r>
          </a:p>
          <a:p>
            <a:r>
              <a:rPr lang="ru-RU" i="1" dirty="0" err="1" smtClean="0"/>
              <a:t>Втрати</a:t>
            </a:r>
            <a:r>
              <a:rPr lang="ru-RU" i="1" dirty="0" smtClean="0"/>
              <a:t> за </a:t>
            </a:r>
            <a:r>
              <a:rPr lang="ru-RU" i="1" dirty="0" err="1" smtClean="0"/>
              <a:t>тиждень</a:t>
            </a:r>
            <a:r>
              <a:rPr lang="ru-RU" i="1" dirty="0" smtClean="0"/>
              <a:t> </a:t>
            </a:r>
            <a:r>
              <a:rPr lang="ru-RU" i="1" dirty="0" err="1" smtClean="0"/>
              <a:t>досягли</a:t>
            </a:r>
            <a:r>
              <a:rPr lang="ru-RU" i="1" dirty="0" smtClean="0"/>
              <a:t> 30 </a:t>
            </a:r>
            <a:r>
              <a:rPr lang="ru-RU" i="1" dirty="0" err="1" smtClean="0"/>
              <a:t>мільярдів</a:t>
            </a:r>
            <a:r>
              <a:rPr lang="ru-RU" i="1" dirty="0" smtClean="0"/>
              <a:t> – в десять раз </a:t>
            </a:r>
            <a:r>
              <a:rPr lang="ru-RU" i="1" dirty="0" err="1" smtClean="0"/>
              <a:t>більше</a:t>
            </a:r>
            <a:r>
              <a:rPr lang="ru-RU" i="1" dirty="0" smtClean="0"/>
              <a:t>, </a:t>
            </a:r>
            <a:r>
              <a:rPr lang="ru-RU" i="1" dirty="0" err="1" smtClean="0"/>
              <a:t>ніж</a:t>
            </a:r>
            <a:r>
              <a:rPr lang="ru-RU" i="1" dirty="0" smtClean="0"/>
              <a:t> </a:t>
            </a:r>
            <a:r>
              <a:rPr lang="ru-RU" i="1" dirty="0" err="1" smtClean="0"/>
              <a:t>тогочасний</a:t>
            </a:r>
            <a:r>
              <a:rPr lang="ru-RU" i="1" dirty="0" smtClean="0"/>
              <a:t> бюджет США. </a:t>
            </a:r>
            <a:r>
              <a:rPr lang="ru-RU" i="1" dirty="0" err="1" smtClean="0"/>
              <a:t>Річард</a:t>
            </a:r>
            <a:r>
              <a:rPr lang="ru-RU" i="1" dirty="0" smtClean="0"/>
              <a:t> </a:t>
            </a:r>
            <a:r>
              <a:rPr lang="ru-RU" i="1" dirty="0" err="1" smtClean="0"/>
              <a:t>Селсмен</a:t>
            </a:r>
            <a:r>
              <a:rPr lang="ru-RU" i="1" dirty="0" smtClean="0"/>
              <a:t>, </a:t>
            </a:r>
            <a:r>
              <a:rPr lang="ru-RU" i="1" dirty="0" err="1" smtClean="0"/>
              <a:t>дослідник</a:t>
            </a:r>
            <a:r>
              <a:rPr lang="ru-RU" i="1" dirty="0" smtClean="0"/>
              <a:t> </a:t>
            </a:r>
            <a:r>
              <a:rPr lang="ru-RU" i="1" dirty="0" err="1" smtClean="0"/>
              <a:t>Великої</a:t>
            </a:r>
            <a:r>
              <a:rPr lang="ru-RU" i="1" dirty="0" smtClean="0"/>
              <a:t> </a:t>
            </a:r>
            <a:r>
              <a:rPr lang="ru-RU" i="1" dirty="0" err="1" smtClean="0"/>
              <a:t>Депресії</a:t>
            </a:r>
            <a:r>
              <a:rPr lang="ru-RU" i="1" dirty="0" smtClean="0"/>
              <a:t>, писав про обвал 1929: «</a:t>
            </a:r>
            <a:r>
              <a:rPr lang="ru-RU" i="1" dirty="0" err="1" smtClean="0"/>
              <a:t>Кожен</a:t>
            </a:r>
            <a:r>
              <a:rPr lang="ru-RU" i="1" dirty="0" smtClean="0"/>
              <a:t>, </a:t>
            </a:r>
            <a:r>
              <a:rPr lang="ru-RU" i="1" dirty="0" err="1" smtClean="0"/>
              <a:t>хто</a:t>
            </a:r>
            <a:r>
              <a:rPr lang="ru-RU" i="1" dirty="0" smtClean="0"/>
              <a:t> </a:t>
            </a:r>
            <a:r>
              <a:rPr lang="ru-RU" i="1" dirty="0" err="1" smtClean="0"/>
              <a:t>купував</a:t>
            </a:r>
            <a:r>
              <a:rPr lang="ru-RU" i="1" dirty="0" smtClean="0"/>
              <a:t> </a:t>
            </a:r>
            <a:r>
              <a:rPr lang="ru-RU" i="1" dirty="0" err="1" smtClean="0"/>
              <a:t>акції</a:t>
            </a:r>
            <a:r>
              <a:rPr lang="ru-RU" i="1" dirty="0" smtClean="0"/>
              <a:t> в </a:t>
            </a:r>
            <a:r>
              <a:rPr lang="ru-RU" i="1" dirty="0" err="1" smtClean="0"/>
              <a:t>середині</a:t>
            </a:r>
            <a:r>
              <a:rPr lang="ru-RU" i="1" dirty="0" smtClean="0"/>
              <a:t> 1929, </a:t>
            </a:r>
            <a:r>
              <a:rPr lang="ru-RU" i="1" dirty="0" err="1" smtClean="0"/>
              <a:t>побачив</a:t>
            </a:r>
            <a:r>
              <a:rPr lang="ru-RU" i="1" dirty="0" smtClean="0"/>
              <a:t>, як </a:t>
            </a:r>
            <a:r>
              <a:rPr lang="ru-RU" i="1" dirty="0" err="1" smtClean="0"/>
              <a:t>більша</a:t>
            </a:r>
            <a:r>
              <a:rPr lang="ru-RU" i="1" dirty="0" smtClean="0"/>
              <a:t> </a:t>
            </a:r>
            <a:r>
              <a:rPr lang="ru-RU" i="1" dirty="0" err="1" smtClean="0"/>
              <a:t>частина</a:t>
            </a:r>
            <a:r>
              <a:rPr lang="ru-RU" i="1" dirty="0" smtClean="0"/>
              <a:t> </a:t>
            </a:r>
            <a:r>
              <a:rPr lang="ru-RU" i="1" dirty="0" err="1" smtClean="0"/>
              <a:t>його</a:t>
            </a:r>
            <a:r>
              <a:rPr lang="ru-RU" i="1" dirty="0" smtClean="0"/>
              <a:t> </a:t>
            </a:r>
            <a:r>
              <a:rPr lang="ru-RU" i="1" dirty="0" err="1" smtClean="0"/>
              <a:t>дорослого</a:t>
            </a:r>
            <a:r>
              <a:rPr lang="ru-RU" i="1" dirty="0" smtClean="0"/>
              <a:t> </a:t>
            </a:r>
            <a:r>
              <a:rPr lang="ru-RU" i="1" dirty="0" err="1" smtClean="0"/>
              <a:t>життя</a:t>
            </a:r>
            <a:r>
              <a:rPr lang="ru-RU" i="1" dirty="0" smtClean="0"/>
              <a:t> </a:t>
            </a:r>
            <a:r>
              <a:rPr lang="ru-RU" i="1" dirty="0" err="1" smtClean="0"/>
              <a:t>зникала</a:t>
            </a:r>
            <a:r>
              <a:rPr lang="ru-RU" i="1" dirty="0" smtClean="0"/>
              <a:t>, </a:t>
            </a:r>
            <a:r>
              <a:rPr lang="ru-RU" i="1" dirty="0" err="1" smtClean="0"/>
              <a:t>щоб</a:t>
            </a:r>
            <a:r>
              <a:rPr lang="ru-RU" i="1" dirty="0" smtClean="0"/>
              <a:t> </a:t>
            </a:r>
            <a:r>
              <a:rPr lang="ru-RU" i="1" dirty="0" err="1" smtClean="0"/>
              <a:t>ніколи</a:t>
            </a:r>
            <a:r>
              <a:rPr lang="ru-RU" i="1" dirty="0" smtClean="0"/>
              <a:t> не </a:t>
            </a:r>
            <a:r>
              <a:rPr lang="ru-RU" i="1" dirty="0" err="1" smtClean="0"/>
              <a:t>повернутися</a:t>
            </a:r>
            <a:r>
              <a:rPr lang="ru-RU" i="1" dirty="0" smtClean="0"/>
              <a:t>».</a:t>
            </a:r>
          </a:p>
          <a:p>
            <a:r>
              <a:rPr lang="uk-UA" i="1" dirty="0" smtClean="0"/>
              <a:t>Біржова паніка мала значний вплив на економіку США і всього світу. Вона ознаменувала початок Великої Депресії – але ще не з’ясовано однозначно, була ця паніка причиною чи першим симптомом депресії.</a:t>
            </a:r>
          </a:p>
          <a:p>
            <a:r>
              <a:rPr lang="uk-UA" i="1" dirty="0" smtClean="0"/>
              <a:t>Зменшення цін на біржі викликало значну кількість банкрутств, закриття компаній, звільнень робітників – це, без сумніву, мало значний вплив на розвиток кризи.</a:t>
            </a:r>
          </a:p>
          <a:p>
            <a:r>
              <a:rPr lang="uk-UA" i="1" dirty="0" smtClean="0"/>
              <a:t>Ще однією з точок зору є те, що паніка на Уолл-Стріт лише прискорила перебіг подій в рамках економічних циклів.</a:t>
            </a:r>
          </a:p>
          <a:p>
            <a:endParaRPr lang="uk-UA" i="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www.profi-forex.org/system/user_files/Images/Journals/Market%20Leader%2015/st9/J9-4.jpg"/>
          <p:cNvPicPr>
            <a:picLocks noChangeAspect="1" noChangeArrowheads="1"/>
          </p:cNvPicPr>
          <p:nvPr/>
        </p:nvPicPr>
        <p:blipFill>
          <a:blip r:embed="rId2" cstate="print"/>
          <a:srcRect/>
          <a:stretch>
            <a:fillRect/>
          </a:stretch>
        </p:blipFill>
        <p:spPr bwMode="auto">
          <a:xfrm>
            <a:off x="-1" y="0"/>
            <a:ext cx="4788025" cy="6858000"/>
          </a:xfrm>
          <a:prstGeom prst="rect">
            <a:avLst/>
          </a:prstGeom>
          <a:noFill/>
        </p:spPr>
      </p:pic>
      <p:pic>
        <p:nvPicPr>
          <p:cNvPr id="140292" name="Picture 4" descr="http://astuciasliterarias.nexos.com.mx/wp-content/uploads/2013/04/ciudadanos.jpg"/>
          <p:cNvPicPr>
            <a:picLocks noChangeAspect="1" noChangeArrowheads="1"/>
          </p:cNvPicPr>
          <p:nvPr/>
        </p:nvPicPr>
        <p:blipFill>
          <a:blip r:embed="rId3" cstate="print"/>
          <a:srcRect/>
          <a:stretch>
            <a:fillRect/>
          </a:stretch>
        </p:blipFill>
        <p:spPr bwMode="auto">
          <a:xfrm>
            <a:off x="4788025" y="0"/>
            <a:ext cx="4355976" cy="685800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additive="base">
                                        <p:cTn id="7" dur="500" fill="hold"/>
                                        <p:tgtEl>
                                          <p:spTgt spid="140292"/>
                                        </p:tgtEl>
                                        <p:attrNameLst>
                                          <p:attrName>ppt_x</p:attrName>
                                        </p:attrNameLst>
                                      </p:cBhvr>
                                      <p:tavLst>
                                        <p:tav tm="0">
                                          <p:val>
                                            <p:strVal val="#ppt_x"/>
                                          </p:val>
                                        </p:tav>
                                        <p:tav tm="100000">
                                          <p:val>
                                            <p:strVal val="#ppt_x"/>
                                          </p:val>
                                        </p:tav>
                                      </p:tavLst>
                                    </p:anim>
                                    <p:anim calcmode="lin" valueType="num">
                                      <p:cBhvr additive="base">
                                        <p:cTn id="8"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290"/>
                                        </p:tgtEl>
                                        <p:attrNameLst>
                                          <p:attrName>style.visibility</p:attrName>
                                        </p:attrNameLst>
                                      </p:cBhvr>
                                      <p:to>
                                        <p:strVal val="visible"/>
                                      </p:to>
                                    </p:set>
                                    <p:anim calcmode="lin" valueType="num">
                                      <p:cBhvr additive="base">
                                        <p:cTn id="13" dur="500" fill="hold"/>
                                        <p:tgtEl>
                                          <p:spTgt spid="140290"/>
                                        </p:tgtEl>
                                        <p:attrNameLst>
                                          <p:attrName>ppt_x</p:attrName>
                                        </p:attrNameLst>
                                      </p:cBhvr>
                                      <p:tavLst>
                                        <p:tav tm="0">
                                          <p:val>
                                            <p:strVal val="#ppt_x"/>
                                          </p:val>
                                        </p:tav>
                                        <p:tav tm="100000">
                                          <p:val>
                                            <p:strVal val="#ppt_x"/>
                                          </p:val>
                                        </p:tav>
                                      </p:tavLst>
                                    </p:anim>
                                    <p:anim calcmode="lin" valueType="num">
                                      <p:cBhvr additive="base">
                                        <p:cTn id="14" dur="500" fill="hold"/>
                                        <p:tgtEl>
                                          <p:spTgt spid="140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e-reading.co.uk/illustrations/89/89452-i_030.png"/>
          <p:cNvPicPr>
            <a:picLocks noChangeAspect="1" noChangeArrowheads="1"/>
          </p:cNvPicPr>
          <p:nvPr/>
        </p:nvPicPr>
        <p:blipFill>
          <a:blip r:embed="rId2" cstate="print"/>
          <a:srcRect/>
          <a:stretch>
            <a:fillRect/>
          </a:stretch>
        </p:blipFill>
        <p:spPr bwMode="auto">
          <a:xfrm>
            <a:off x="0" y="3771268"/>
            <a:ext cx="8207896" cy="3086732"/>
          </a:xfrm>
          <a:prstGeom prst="rect">
            <a:avLst/>
          </a:prstGeom>
          <a:noFill/>
        </p:spPr>
      </p:pic>
      <p:pic>
        <p:nvPicPr>
          <p:cNvPr id="142340" name="Picture 4" descr="http://www.abird.ru/Pictures/big9735912417339.gif"/>
          <p:cNvPicPr>
            <a:picLocks noChangeAspect="1" noChangeArrowheads="1"/>
          </p:cNvPicPr>
          <p:nvPr/>
        </p:nvPicPr>
        <p:blipFill>
          <a:blip r:embed="rId3" cstate="print"/>
          <a:srcRect/>
          <a:stretch>
            <a:fillRect/>
          </a:stretch>
        </p:blipFill>
        <p:spPr bwMode="auto">
          <a:xfrm>
            <a:off x="0" y="0"/>
            <a:ext cx="8244408" cy="3803777"/>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20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Effect transition="in" filter="fade">
                                      <p:cBhvr>
                                        <p:cTn id="12" dur="20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lib.rus.ec/i/55/272355/any2fbimgloader2"/>
          <p:cNvPicPr>
            <a:picLocks noChangeAspect="1" noChangeArrowheads="1"/>
          </p:cNvPicPr>
          <p:nvPr/>
        </p:nvPicPr>
        <p:blipFill>
          <a:blip r:embed="rId2" cstate="print"/>
          <a:srcRect/>
          <a:stretch>
            <a:fillRect/>
          </a:stretch>
        </p:blipFill>
        <p:spPr bwMode="auto">
          <a:xfrm>
            <a:off x="313458" y="404664"/>
            <a:ext cx="7741294" cy="532859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500" fill="hold"/>
                                        <p:tgtEl>
                                          <p:spTgt spid="143362"/>
                                        </p:tgtEl>
                                        <p:attrNameLst>
                                          <p:attrName>ppt_x</p:attrName>
                                        </p:attrNameLst>
                                      </p:cBhvr>
                                      <p:tavLst>
                                        <p:tav tm="0">
                                          <p:val>
                                            <p:strVal val="#ppt_x"/>
                                          </p:val>
                                        </p:tav>
                                        <p:tav tm="100000">
                                          <p:val>
                                            <p:strVal val="#ppt_x"/>
                                          </p:val>
                                        </p:tav>
                                      </p:tavLst>
                                    </p:anim>
                                    <p:anim calcmode="lin" valueType="num">
                                      <p:cBhvr additive="base">
                                        <p:cTn id="8" dur="500" fill="hold"/>
                                        <p:tgtEl>
                                          <p:spTgt spid="143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7239000" cy="6123080"/>
          </a:xfrm>
        </p:spPr>
        <p:txBody>
          <a:bodyPr>
            <a:normAutofit fontScale="77500" lnSpcReduction="20000"/>
          </a:bodyPr>
          <a:lstStyle/>
          <a:p>
            <a:r>
              <a:rPr lang="uk-UA" i="1" dirty="0" smtClean="0"/>
              <a:t>Президент </a:t>
            </a:r>
            <a:r>
              <a:rPr lang="uk-UA" i="1" dirty="0" err="1" smtClean="0"/>
              <a:t>Герберт</a:t>
            </a:r>
            <a:r>
              <a:rPr lang="uk-UA" i="1" dirty="0" smtClean="0"/>
              <a:t> Гувер розпочав численні економічні програми, проте, вони не переламали падіння</a:t>
            </a:r>
            <a:r>
              <a:rPr lang="uk-UA" i="1" baseline="30000" dirty="0" smtClean="0">
                <a:hlinkClick r:id="rId2"/>
              </a:rPr>
              <a:t>[19]</a:t>
            </a:r>
            <a:r>
              <a:rPr lang="uk-UA" i="1" dirty="0" smtClean="0"/>
              <a:t>. У червні 1930 року Конгрес затвердив Закон Смута — </a:t>
            </a:r>
            <a:r>
              <a:rPr lang="uk-UA" i="1" dirty="0" err="1" smtClean="0"/>
              <a:t>Хоулі</a:t>
            </a:r>
            <a:r>
              <a:rPr lang="uk-UA" i="1" dirty="0" smtClean="0"/>
              <a:t> про мита, який підняв тарифи на тисячі імпортних товарів. Метою цього закону було заохочення до покупки продукції американського виробництва за рахунок збільшення вартості імпортованих товарів, підвищення доходів федерального уряду і захист фермерів. Інші країни відповіли підвищенням митних тарифів на товари американського виробництва, що призвело до скорочення міжнародної торгівлі і, у результаті, поглиблення депресії. До 1932 року безробіття досягло 23,6 %, на початку 1933 року аж 25%. Засуха в аграрному регіоні, рекордна кількість </a:t>
            </a:r>
            <a:r>
              <a:rPr lang="uk-UA" i="1" dirty="0" err="1" smtClean="0"/>
              <a:t>дефолтів</a:t>
            </a:r>
            <a:r>
              <a:rPr lang="uk-UA" i="1" dirty="0" smtClean="0"/>
              <a:t> по кредитах підприємств і домогосподарств, призвели до краху більш ніж 5000 банків. Сотні тисяч американців виявилися бездомними, по всій країні почали появлятись нетрі називані «</a:t>
            </a:r>
            <a:r>
              <a:rPr lang="uk-UA" i="1" dirty="0" err="1" smtClean="0"/>
              <a:t>Гувервілями</a:t>
            </a:r>
            <a:r>
              <a:rPr lang="uk-UA" i="1" dirty="0" smtClean="0"/>
              <a:t>». Квартал за кварталом економіка занепадала, ціни, доходи і рівень зайнятості знижувалися, що привело в 1932 до влади Франкліна Делано Рузвельта.</a:t>
            </a:r>
            <a:endParaRPr lang="uk-UA" i="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130</TotalTime>
  <Words>342</Words>
  <Application>Microsoft Office PowerPoint</Application>
  <PresentationFormat>Экран (4:3)</PresentationFormat>
  <Paragraphs>25</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Trebuchet MS</vt:lpstr>
      <vt:lpstr>Wingdings</vt:lpstr>
      <vt:lpstr>Wingdings 2</vt:lpstr>
      <vt:lpstr>Изящная</vt:lpstr>
      <vt:lpstr>Велика депресія у Сша</vt:lpstr>
      <vt:lpstr>Презентация PowerPoint</vt:lpstr>
      <vt:lpstr>Головні Причина великої депресії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Наслідки великої депресії</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депресія</dc:title>
  <dc:creator>Маша</dc:creator>
  <cp:lastModifiedBy>Nastya</cp:lastModifiedBy>
  <cp:revision>12</cp:revision>
  <dcterms:created xsi:type="dcterms:W3CDTF">2013-12-21T16:58:50Z</dcterms:created>
  <dcterms:modified xsi:type="dcterms:W3CDTF">2021-08-07T10:01:50Z</dcterms:modified>
</cp:coreProperties>
</file>